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5" r:id="rId1"/>
  </p:sldMasterIdLst>
  <p:notesMasterIdLst>
    <p:notesMasterId r:id="rId28"/>
  </p:notesMasterIdLst>
  <p:sldIdLst>
    <p:sldId id="258" r:id="rId2"/>
    <p:sldId id="259" r:id="rId3"/>
    <p:sldId id="260" r:id="rId4"/>
    <p:sldId id="287" r:id="rId5"/>
    <p:sldId id="288" r:id="rId6"/>
    <p:sldId id="289" r:id="rId7"/>
    <p:sldId id="261" r:id="rId8"/>
    <p:sldId id="262" r:id="rId9"/>
    <p:sldId id="263" r:id="rId10"/>
    <p:sldId id="264" r:id="rId11"/>
    <p:sldId id="265" r:id="rId12"/>
    <p:sldId id="266" r:id="rId13"/>
    <p:sldId id="275" r:id="rId14"/>
    <p:sldId id="268" r:id="rId15"/>
    <p:sldId id="269" r:id="rId16"/>
    <p:sldId id="270" r:id="rId17"/>
    <p:sldId id="271" r:id="rId18"/>
    <p:sldId id="272" r:id="rId19"/>
    <p:sldId id="273" r:id="rId20"/>
    <p:sldId id="278" r:id="rId21"/>
    <p:sldId id="274" r:id="rId22"/>
    <p:sldId id="276" r:id="rId23"/>
    <p:sldId id="277" r:id="rId24"/>
    <p:sldId id="279" r:id="rId25"/>
    <p:sldId id="267" r:id="rId26"/>
    <p:sldId id="280"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0" d="100"/>
          <a:sy n="120" d="100"/>
        </p:scale>
        <p:origin x="198" y="8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665A02-18FF-435A-B0D7-1A424B0B4043}" type="datetimeFigureOut">
              <a:rPr lang="uk-UA" smtClean="0"/>
              <a:t>22.10.2026</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FAFD17-EFF1-449E-A1BE-3CA908F4F5CF}" type="slidenum">
              <a:rPr lang="uk-UA" smtClean="0"/>
              <a:t>‹#›</a:t>
            </a:fld>
            <a:endParaRPr lang="uk-UA"/>
          </a:p>
        </p:txBody>
      </p:sp>
    </p:spTree>
    <p:extLst>
      <p:ext uri="{BB962C8B-B14F-4D97-AF65-F5344CB8AC3E}">
        <p14:creationId xmlns:p14="http://schemas.microsoft.com/office/powerpoint/2010/main" val="1598639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5"/>
          </p:nvPr>
        </p:nvSpPr>
        <p:spPr/>
        <p:txBody>
          <a:bodyPr/>
          <a:lstStyle/>
          <a:p>
            <a:fld id="{BFFAFD17-EFF1-449E-A1BE-3CA908F4F5CF}" type="slidenum">
              <a:rPr lang="uk-UA" smtClean="0"/>
              <a:t>9</a:t>
            </a:fld>
            <a:endParaRPr lang="uk-UA"/>
          </a:p>
        </p:txBody>
      </p:sp>
    </p:spTree>
    <p:extLst>
      <p:ext uri="{BB962C8B-B14F-4D97-AF65-F5344CB8AC3E}">
        <p14:creationId xmlns:p14="http://schemas.microsoft.com/office/powerpoint/2010/main" val="1964797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ru-RU"/>
              <a:t>Образец заголовка</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AAE24E86-C8EE-48CB-9686-E7EECF67216A}" type="datetimeFigureOut">
              <a:rPr lang="uk-UA" smtClean="0"/>
              <a:t>22.10.2026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1157C94-1C29-4E57-AB5E-FBBD65D2E64E}" type="slidenum">
              <a:rPr lang="uk-UA" smtClean="0"/>
              <a:t>‹#›</a:t>
            </a:fld>
            <a:endParaRPr lang="uk-UA"/>
          </a:p>
        </p:txBody>
      </p:sp>
    </p:spTree>
    <p:extLst>
      <p:ext uri="{BB962C8B-B14F-4D97-AF65-F5344CB8AC3E}">
        <p14:creationId xmlns:p14="http://schemas.microsoft.com/office/powerpoint/2010/main" val="3281927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AE24E86-C8EE-48CB-9686-E7EECF67216A}" type="datetimeFigureOut">
              <a:rPr lang="uk-UA" smtClean="0"/>
              <a:t>22.10.2026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1157C94-1C29-4E57-AB5E-FBBD65D2E64E}" type="slidenum">
              <a:rPr lang="uk-UA" smtClean="0"/>
              <a:t>‹#›</a:t>
            </a:fld>
            <a:endParaRPr lang="uk-UA"/>
          </a:p>
        </p:txBody>
      </p:sp>
    </p:spTree>
    <p:extLst>
      <p:ext uri="{BB962C8B-B14F-4D97-AF65-F5344CB8AC3E}">
        <p14:creationId xmlns:p14="http://schemas.microsoft.com/office/powerpoint/2010/main" val="3544042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ru-RU"/>
              <a:t>Образец заголовка</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lvl1pPr>
              <a:defRPr>
                <a:solidFill>
                  <a:schemeClr val="tx2"/>
                </a:solidFill>
              </a:defRPr>
            </a:lvl1pPr>
          </a:lstStyle>
          <a:p>
            <a:fld id="{AAE24E86-C8EE-48CB-9686-E7EECF67216A}" type="datetimeFigureOut">
              <a:rPr lang="uk-UA" smtClean="0"/>
              <a:t>22.10.2026</a:t>
            </a:fld>
            <a:endParaRPr lang="uk-UA"/>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uk-UA"/>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C1157C94-1C29-4E57-AB5E-FBBD65D2E64E}" type="slidenum">
              <a:rPr lang="uk-UA" smtClean="0"/>
              <a:t>‹#›</a:t>
            </a:fld>
            <a:endParaRPr lang="uk-UA"/>
          </a:p>
        </p:txBody>
      </p:sp>
    </p:spTree>
    <p:extLst>
      <p:ext uri="{BB962C8B-B14F-4D97-AF65-F5344CB8AC3E}">
        <p14:creationId xmlns:p14="http://schemas.microsoft.com/office/powerpoint/2010/main" val="233326849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AAE24E86-C8EE-48CB-9686-E7EECF67216A}" type="datetimeFigureOut">
              <a:rPr lang="uk-UA" smtClean="0"/>
              <a:t>22.10.2026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C1157C94-1C29-4E57-AB5E-FBBD65D2E64E}" type="slidenum">
              <a:rPr lang="uk-UA" smtClean="0"/>
              <a:t>‹#›</a:t>
            </a:fld>
            <a:endParaRPr lang="uk-UA"/>
          </a:p>
        </p:txBody>
      </p:sp>
    </p:spTree>
    <p:extLst>
      <p:ext uri="{BB962C8B-B14F-4D97-AF65-F5344CB8AC3E}">
        <p14:creationId xmlns:p14="http://schemas.microsoft.com/office/powerpoint/2010/main" val="3938933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AAE24E86-C8EE-48CB-9686-E7EECF67216A}" type="datetimeFigureOut">
              <a:rPr lang="uk-UA" smtClean="0"/>
              <a:t>22.10.2026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C1157C94-1C29-4E57-AB5E-FBBD65D2E64E}" type="slidenum">
              <a:rPr lang="uk-UA" smtClean="0"/>
              <a:t>‹#›</a:t>
            </a:fld>
            <a:endParaRPr lang="uk-UA"/>
          </a:p>
        </p:txBody>
      </p:sp>
    </p:spTree>
    <p:extLst>
      <p:ext uri="{BB962C8B-B14F-4D97-AF65-F5344CB8AC3E}">
        <p14:creationId xmlns:p14="http://schemas.microsoft.com/office/powerpoint/2010/main" val="917856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AAE24E86-C8EE-48CB-9686-E7EECF67216A}" type="datetimeFigureOut">
              <a:rPr lang="uk-UA" smtClean="0"/>
              <a:t>22.10.2026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C1157C94-1C29-4E57-AB5E-FBBD65D2E64E}" type="slidenum">
              <a:rPr lang="uk-UA" smtClean="0"/>
              <a:t>‹#›</a:t>
            </a:fld>
            <a:endParaRPr lang="uk-UA"/>
          </a:p>
        </p:txBody>
      </p:sp>
    </p:spTree>
    <p:extLst>
      <p:ext uri="{BB962C8B-B14F-4D97-AF65-F5344CB8AC3E}">
        <p14:creationId xmlns:p14="http://schemas.microsoft.com/office/powerpoint/2010/main" val="781073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E24E86-C8EE-48CB-9686-E7EECF67216A}" type="datetimeFigureOut">
              <a:rPr lang="uk-UA" smtClean="0"/>
              <a:t>22.10.2026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C1157C94-1C29-4E57-AB5E-FBBD65D2E64E}" type="slidenum">
              <a:rPr lang="uk-UA" smtClean="0"/>
              <a:t>‹#›</a:t>
            </a:fld>
            <a:endParaRPr lang="uk-UA"/>
          </a:p>
        </p:txBody>
      </p:sp>
    </p:spTree>
    <p:extLst>
      <p:ext uri="{BB962C8B-B14F-4D97-AF65-F5344CB8AC3E}">
        <p14:creationId xmlns:p14="http://schemas.microsoft.com/office/powerpoint/2010/main" val="1646035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AAE24E86-C8EE-48CB-9686-E7EECF67216A}" type="datetimeFigureOut">
              <a:rPr lang="uk-UA" smtClean="0"/>
              <a:t>22.10.2026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C1157C94-1C29-4E57-AB5E-FBBD65D2E64E}" type="slidenum">
              <a:rPr lang="uk-UA" smtClean="0"/>
              <a:t>‹#›</a:t>
            </a:fld>
            <a:endParaRPr lang="uk-UA"/>
          </a:p>
        </p:txBody>
      </p:sp>
    </p:spTree>
    <p:extLst>
      <p:ext uri="{BB962C8B-B14F-4D97-AF65-F5344CB8AC3E}">
        <p14:creationId xmlns:p14="http://schemas.microsoft.com/office/powerpoint/2010/main" val="1522656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AAE24E86-C8EE-48CB-9686-E7EECF67216A}" type="datetimeFigureOut">
              <a:rPr lang="uk-UA" smtClean="0"/>
              <a:t>22.10.2026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C1157C94-1C29-4E57-AB5E-FBBD65D2E64E}" type="slidenum">
              <a:rPr lang="uk-UA" smtClean="0"/>
              <a:t>‹#›</a:t>
            </a:fld>
            <a:endParaRPr lang="uk-UA"/>
          </a:p>
        </p:txBody>
      </p:sp>
    </p:spTree>
    <p:extLst>
      <p:ext uri="{BB962C8B-B14F-4D97-AF65-F5344CB8AC3E}">
        <p14:creationId xmlns:p14="http://schemas.microsoft.com/office/powerpoint/2010/main" val="3459342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AE24E86-C8EE-48CB-9686-E7EECF67216A}" type="datetimeFigureOut">
              <a:rPr lang="uk-UA" smtClean="0"/>
              <a:t>22.10.2026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C1157C94-1C29-4E57-AB5E-FBBD65D2E64E}" type="slidenum">
              <a:rPr lang="uk-UA" smtClean="0"/>
              <a:t>‹#›</a:t>
            </a:fld>
            <a:endParaRPr lang="uk-UA"/>
          </a:p>
        </p:txBody>
      </p:sp>
    </p:spTree>
    <p:extLst>
      <p:ext uri="{BB962C8B-B14F-4D97-AF65-F5344CB8AC3E}">
        <p14:creationId xmlns:p14="http://schemas.microsoft.com/office/powerpoint/2010/main" val="278195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838200" y="6422854"/>
            <a:ext cx="2743196" cy="365125"/>
          </a:xfrm>
        </p:spPr>
        <p:txBody>
          <a:bodyPr/>
          <a:lstStyle/>
          <a:p>
            <a:fld id="{AAE24E86-C8EE-48CB-9686-E7EECF67216A}" type="datetimeFigureOut">
              <a:rPr lang="uk-UA" smtClean="0"/>
              <a:t>22.10.2026</a:t>
            </a:fld>
            <a:endParaRPr lang="uk-UA"/>
          </a:p>
        </p:txBody>
      </p:sp>
      <p:sp>
        <p:nvSpPr>
          <p:cNvPr id="5" name="Footer Placeholder 4"/>
          <p:cNvSpPr>
            <a:spLocks noGrp="1"/>
          </p:cNvSpPr>
          <p:nvPr>
            <p:ph type="ftr" sz="quarter" idx="11"/>
          </p:nvPr>
        </p:nvSpPr>
        <p:spPr>
          <a:xfrm>
            <a:off x="3776135" y="6422854"/>
            <a:ext cx="4279669" cy="365125"/>
          </a:xfrm>
        </p:spPr>
        <p:txBody>
          <a:bodyPr/>
          <a:lstStyle/>
          <a:p>
            <a:endParaRPr lang="uk-UA"/>
          </a:p>
        </p:txBody>
      </p:sp>
      <p:sp>
        <p:nvSpPr>
          <p:cNvPr id="6" name="Slide Number Placeholder 5"/>
          <p:cNvSpPr>
            <a:spLocks noGrp="1"/>
          </p:cNvSpPr>
          <p:nvPr>
            <p:ph type="sldNum" sz="quarter" idx="12"/>
          </p:nvPr>
        </p:nvSpPr>
        <p:spPr>
          <a:xfrm>
            <a:off x="8073048" y="6422854"/>
            <a:ext cx="879759" cy="365125"/>
          </a:xfrm>
        </p:spPr>
        <p:txBody>
          <a:bodyPr/>
          <a:lstStyle/>
          <a:p>
            <a:fld id="{C1157C94-1C29-4E57-AB5E-FBBD65D2E64E}" type="slidenum">
              <a:rPr lang="uk-UA" smtClean="0"/>
              <a:t>‹#›</a:t>
            </a:fld>
            <a:endParaRPr lang="uk-UA"/>
          </a:p>
        </p:txBody>
      </p:sp>
    </p:spTree>
    <p:extLst>
      <p:ext uri="{BB962C8B-B14F-4D97-AF65-F5344CB8AC3E}">
        <p14:creationId xmlns:p14="http://schemas.microsoft.com/office/powerpoint/2010/main" val="1483364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AAE24E86-C8EE-48CB-9686-E7EECF67216A}" type="datetimeFigureOut">
              <a:rPr lang="uk-UA" smtClean="0"/>
              <a:t>22.10.2026</a:t>
            </a:fld>
            <a:endParaRPr lang="uk-UA"/>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uk-UA"/>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C1157C94-1C29-4E57-AB5E-FBBD65D2E64E}" type="slidenum">
              <a:rPr lang="uk-UA" smtClean="0"/>
              <a:t>‹#›</a:t>
            </a:fld>
            <a:endParaRPr lang="uk-UA"/>
          </a:p>
        </p:txBody>
      </p:sp>
    </p:spTree>
    <p:extLst>
      <p:ext uri="{BB962C8B-B14F-4D97-AF65-F5344CB8AC3E}">
        <p14:creationId xmlns:p14="http://schemas.microsoft.com/office/powerpoint/2010/main" val="1814827543"/>
      </p:ext>
    </p:extLst>
  </p:cSld>
  <p:clrMap bg1="dk1" tx1="lt1" bg2="dk2" tx2="lt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ojs.csnukr.in.ua/index.php/Exceptional_child/article/view/328"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library.sspu.edu.ua/wp-content/uploads/2018/04/Boryak_Nevrologichni_osnovy.pdf" TargetMode="External"/><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hyperlink" Target="https://ojs.csnukr.in.ua/index.php/Exceptional_child/article/view/328/293" TargetMode="External"/><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hyperlink" Target="https://ojs.csnukr.in.ua/index.php/Exceptional_child/article/view/328" TargetMode="External"/><Relationship Id="rId5" Type="http://schemas.openxmlformats.org/officeDocument/2006/relationships/hyperlink" Target="https://aqce.kpnu.edu.ua/article/view/359194/344913" TargetMode="External"/><Relationship Id="rId4" Type="http://schemas.openxmlformats.org/officeDocument/2006/relationships/hyperlink" Target="https://aqce.kpnu.edu.ua/article/view/359194"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dspace.chmnu.edu.ua/jspui/handle/123456789/3194" TargetMode="External"/><Relationship Id="rId2" Type="http://schemas.openxmlformats.org/officeDocument/2006/relationships/hyperlink" Target="https://zakon.rada.gov.ua/laws/show/2145-19"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chmnu.edu.ua/kafedra-sotsialnoyi-roboti-upravlinnya-i-pedagogiki/" TargetMode="External"/><Relationship Id="rId2" Type="http://schemas.openxmlformats.org/officeDocument/2006/relationships/hyperlink" Target="https://chmnu.edu.ua/" TargetMode="Externa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hyperlink" Target="https://&#1083;&#1086;&#1075;&#1086;&#1087;&#1077;&#1076;.&#1091;&#1082;&#1088;/logoped-u-medychnomu-centri-koly-zvertatysya/"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www.alinadorokhova.com/blog/bahatomovnist"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facebook.com/BibliotekaMykolaivskoiMohylianky"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youtube.com/watch?v=ggAuviL7F4I&amp;t=10s"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gemini.google.com/" TargetMode="External"/><Relationship Id="rId2" Type="http://schemas.openxmlformats.org/officeDocument/2006/relationships/hyperlink" Target="https://www.google.com/search?q=https://chatgpt.com/share/example-id"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52C9942-0A04-4694-92AF-AEC3BD2BB558}"/>
              </a:ext>
            </a:extLst>
          </p:cNvPr>
          <p:cNvSpPr txBox="1"/>
          <p:nvPr/>
        </p:nvSpPr>
        <p:spPr>
          <a:xfrm>
            <a:off x="445275" y="404186"/>
            <a:ext cx="10583184" cy="7722883"/>
          </a:xfrm>
          <a:prstGeom prst="rect">
            <a:avLst/>
          </a:prstGeom>
          <a:noFill/>
          <a:effectLst>
            <a:outerShdw blurRad="50800" dist="38100" dir="16200000" rotWithShape="0">
              <a:prstClr val="black">
                <a:alpha val="40000"/>
              </a:prstClr>
            </a:outerShdw>
          </a:effectLst>
        </p:spPr>
        <p:txBody>
          <a:bodyPr wrap="square">
            <a:spAutoFit/>
          </a:bodyPr>
          <a:lstStyle/>
          <a:p>
            <a:pPr>
              <a:lnSpc>
                <a:spcPct val="115000"/>
              </a:lnSpc>
              <a:spcAft>
                <a:spcPts val="1000"/>
              </a:spcAft>
            </a:pPr>
            <a:r>
              <a:rPr lang="uk-UA" sz="4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5400" dirty="0">
                <a:effectLst/>
                <a:latin typeface="Times New Roman" panose="02020603050405020304" pitchFamily="18" charset="0"/>
                <a:ea typeface="Calibri" panose="020F0502020204030204" pitchFamily="34" charset="0"/>
                <a:cs typeface="Times New Roman" panose="02020603050405020304" pitchFamily="18" charset="0"/>
              </a:rPr>
              <a:t>Оформлення списків літератури         </a:t>
            </a:r>
            <a:br>
              <a:rPr lang="uk-UA" sz="5400" dirty="0">
                <a:effectLst/>
                <a:latin typeface="Times New Roman" panose="02020603050405020304" pitchFamily="18" charset="0"/>
                <a:ea typeface="Calibri" panose="020F0502020204030204" pitchFamily="34" charset="0"/>
                <a:cs typeface="Times New Roman" panose="02020603050405020304" pitchFamily="18" charset="0"/>
              </a:rPr>
            </a:br>
            <a:r>
              <a:rPr lang="uk-UA" sz="5400" dirty="0">
                <a:effectLst/>
                <a:latin typeface="Times New Roman" panose="02020603050405020304" pitchFamily="18" charset="0"/>
                <a:ea typeface="Calibri" panose="020F0502020204030204" pitchFamily="34" charset="0"/>
                <a:cs typeface="Times New Roman" panose="02020603050405020304" pitchFamily="18" charset="0"/>
              </a:rPr>
              <a:t>                   для наукових робіт</a:t>
            </a:r>
            <a:br>
              <a:rPr lang="uk-UA" sz="4800" dirty="0">
                <a:latin typeface="Times New Roman" panose="02020603050405020304" pitchFamily="18" charset="0"/>
                <a:ea typeface="Calibri" panose="020F0502020204030204" pitchFamily="34" charset="0"/>
                <a:cs typeface="Times New Roman" panose="02020603050405020304" pitchFamily="18" charset="0"/>
              </a:rPr>
            </a:br>
            <a:br>
              <a:rPr lang="uk-UA" sz="4800" dirty="0">
                <a:latin typeface="Times New Roman" panose="02020603050405020304" pitchFamily="18" charset="0"/>
                <a:ea typeface="Calibri" panose="020F0502020204030204" pitchFamily="34" charset="0"/>
                <a:cs typeface="Times New Roman" panose="02020603050405020304" pitchFamily="18" charset="0"/>
              </a:rPr>
            </a:br>
            <a:endParaRPr lang="uk-UA" sz="48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1000"/>
              </a:spcAft>
            </a:pPr>
            <a:endParaRPr lang="uk-UA" sz="48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1000"/>
              </a:spcAft>
            </a:pPr>
            <a:br>
              <a:rPr lang="uk-UA" sz="3200" dirty="0">
                <a:latin typeface="Times New Roman" panose="02020603050405020304" pitchFamily="18" charset="0"/>
                <a:ea typeface="Calibri" panose="020F0502020204030204" pitchFamily="34" charset="0"/>
                <a:cs typeface="Times New Roman" panose="02020603050405020304" pitchFamily="18" charset="0"/>
              </a:rPr>
            </a:br>
            <a:r>
              <a:rPr lang="uk-UA" sz="3200" dirty="0">
                <a:latin typeface="Times New Roman" panose="02020603050405020304" pitchFamily="18" charset="0"/>
                <a:ea typeface="Calibri" panose="020F0502020204030204" pitchFamily="34" charset="0"/>
                <a:cs typeface="Times New Roman" panose="02020603050405020304" pitchFamily="18" charset="0"/>
              </a:rPr>
              <a:t>                        Бібліотека ЧНУ ім. Петра Могили</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a:latin typeface="Times New Roman" panose="02020603050405020304" pitchFamily="18" charset="0"/>
                <a:ea typeface="Calibri" panose="020F0502020204030204" pitchFamily="34" charset="0"/>
                <a:cs typeface="Times New Roman" panose="02020603050405020304" pitchFamily="18" charset="0"/>
              </a:rPr>
              <a:t>                                     Миколаїв, 2026 </a:t>
            </a:r>
            <a:endParaRPr lang="uk-UA" sz="32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1000"/>
              </a:spcAft>
            </a:pP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endParaRPr lang="uk-UA"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7" name="Рисунок 6">
            <a:extLst>
              <a:ext uri="{FF2B5EF4-FFF2-40B4-BE49-F238E27FC236}">
                <a16:creationId xmlns:a16="http://schemas.microsoft.com/office/drawing/2014/main" id="{02876458-29FF-4119-8F0B-F92388D3455B}"/>
              </a:ext>
            </a:extLst>
          </p:cNvPr>
          <p:cNvPicPr>
            <a:picLocks noChangeAspect="1"/>
          </p:cNvPicPr>
          <p:nvPr/>
        </p:nvPicPr>
        <p:blipFill>
          <a:blip r:embed="rId2"/>
          <a:stretch>
            <a:fillRect/>
          </a:stretch>
        </p:blipFill>
        <p:spPr>
          <a:xfrm>
            <a:off x="2572668" y="2430596"/>
            <a:ext cx="3164199" cy="3067390"/>
          </a:xfrm>
          <a:prstGeom prst="rect">
            <a:avLst/>
          </a:prstGeom>
          <a:ln w="57150">
            <a:solidFill>
              <a:srgbClr val="7030A0"/>
            </a:solidFill>
          </a:ln>
        </p:spPr>
      </p:pic>
      <p:pic>
        <p:nvPicPr>
          <p:cNvPr id="4" name="Picture 3" descr="1">
            <a:extLst>
              <a:ext uri="{FF2B5EF4-FFF2-40B4-BE49-F238E27FC236}">
                <a16:creationId xmlns:a16="http://schemas.microsoft.com/office/drawing/2014/main" id="{669065A3-063A-4F49-904F-4CD85EBE688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6637868" y="2430597"/>
            <a:ext cx="2981464" cy="3067390"/>
          </a:xfrm>
          <a:prstGeom prst="rect">
            <a:avLst/>
          </a:prstGeom>
          <a:ln w="57150">
            <a:solidFill>
              <a:srgbClr val="7030A0"/>
            </a:solidFill>
          </a:ln>
        </p:spPr>
      </p:pic>
    </p:spTree>
    <p:extLst>
      <p:ext uri="{BB962C8B-B14F-4D97-AF65-F5344CB8AC3E}">
        <p14:creationId xmlns:p14="http://schemas.microsoft.com/office/powerpoint/2010/main" val="1594901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110AD-8D0E-4E25-A289-3B026DE8A281}"/>
              </a:ext>
            </a:extLst>
          </p:cNvPr>
          <p:cNvSpPr txBox="1"/>
          <p:nvPr/>
        </p:nvSpPr>
        <p:spPr>
          <a:xfrm>
            <a:off x="254441" y="0"/>
            <a:ext cx="11683117" cy="6740307"/>
          </a:xfrm>
          <a:prstGeom prst="rect">
            <a:avLst/>
          </a:prstGeom>
          <a:noFill/>
        </p:spPr>
        <p:txBody>
          <a:bodyPr wrap="square">
            <a:spAutoFit/>
          </a:bodyPr>
          <a:lstStyle/>
          <a:p>
            <a:r>
              <a:rPr lang="uk-UA" sz="3600" b="1" dirty="0">
                <a:effectLst/>
                <a:latin typeface="Times New Roman" panose="02020603050405020304" pitchFamily="18" charset="0"/>
                <a:ea typeface="Times New Roman" panose="02020603050405020304" pitchFamily="18" charset="0"/>
              </a:rPr>
              <a:t>               </a:t>
            </a:r>
            <a:r>
              <a:rPr lang="uk-UA" sz="4000" b="1" dirty="0">
                <a:effectLst/>
                <a:latin typeface="Times New Roman" panose="02020603050405020304" pitchFamily="18" charset="0"/>
                <a:ea typeface="Times New Roman" panose="02020603050405020304" pitchFamily="18" charset="0"/>
              </a:rPr>
              <a:t>Список використаної літератури :                                    </a:t>
            </a:r>
          </a:p>
          <a:p>
            <a:pPr marL="457200" indent="-457200">
              <a:buFont typeface="Wingdings" panose="05000000000000000000" pitchFamily="2" charset="2"/>
              <a:buChar char="Ø"/>
            </a:pPr>
            <a:r>
              <a:rPr lang="uk-UA" sz="3600" dirty="0">
                <a:effectLst/>
                <a:latin typeface="Times New Roman" panose="02020603050405020304" pitchFamily="18" charset="0"/>
                <a:ea typeface="Times New Roman" panose="02020603050405020304" pitchFamily="18" charset="0"/>
              </a:rPr>
              <a:t>визначає ступінь фундаментальності дослідження;</a:t>
            </a:r>
          </a:p>
          <a:p>
            <a:endParaRPr lang="uk-UA" sz="3600" dirty="0">
              <a:latin typeface="Times New Roman" panose="02020603050405020304" pitchFamily="18" charset="0"/>
              <a:ea typeface="Times New Roman" panose="02020603050405020304" pitchFamily="18" charset="0"/>
            </a:endParaRPr>
          </a:p>
          <a:p>
            <a:pPr marL="457200" indent="-457200">
              <a:buFont typeface="Wingdings" panose="05000000000000000000" pitchFamily="2" charset="2"/>
              <a:buChar char="Ø"/>
            </a:pPr>
            <a:r>
              <a:rPr lang="uk-UA" sz="3600" dirty="0">
                <a:effectLst/>
                <a:latin typeface="Times New Roman" panose="02020603050405020304" pitchFamily="18" charset="0"/>
                <a:ea typeface="Times New Roman" panose="02020603050405020304" pitchFamily="18" charset="0"/>
              </a:rPr>
              <a:t>є підсумком вивченості конкретної теми;</a:t>
            </a:r>
          </a:p>
          <a:p>
            <a:endParaRPr lang="uk-UA" sz="3600" dirty="0">
              <a:latin typeface="Times New Roman" panose="02020603050405020304" pitchFamily="18" charset="0"/>
              <a:ea typeface="Times New Roman" panose="02020603050405020304" pitchFamily="18" charset="0"/>
            </a:endParaRPr>
          </a:p>
          <a:p>
            <a:pPr marL="457200" indent="-457200">
              <a:buFont typeface="Wingdings" panose="05000000000000000000" pitchFamily="2" charset="2"/>
              <a:buChar char="Ø"/>
            </a:pPr>
            <a:r>
              <a:rPr lang="uk-UA" sz="3600" dirty="0">
                <a:effectLst/>
                <a:latin typeface="Times New Roman" panose="02020603050405020304" pitchFamily="18" charset="0"/>
                <a:ea typeface="Times New Roman" panose="02020603050405020304" pitchFamily="18" charset="0"/>
              </a:rPr>
              <a:t>документально підтверджує достовірність  матеріалів;</a:t>
            </a:r>
          </a:p>
          <a:p>
            <a:endParaRPr lang="uk-UA" sz="3600" dirty="0">
              <a:effectLst/>
              <a:latin typeface="Times New Roman" panose="02020603050405020304" pitchFamily="18" charset="0"/>
              <a:ea typeface="Times New Roman" panose="02020603050405020304" pitchFamily="18" charset="0"/>
            </a:endParaRPr>
          </a:p>
          <a:p>
            <a:pPr marL="457200" indent="-457200">
              <a:buFont typeface="Wingdings" panose="05000000000000000000" pitchFamily="2" charset="2"/>
              <a:buChar char="Ø"/>
            </a:pPr>
            <a:r>
              <a:rPr lang="uk-UA" sz="3600" dirty="0">
                <a:effectLst/>
                <a:latin typeface="Times New Roman" panose="02020603050405020304" pitchFamily="18" charset="0"/>
                <a:ea typeface="Times New Roman" panose="02020603050405020304" pitchFamily="18" charset="0"/>
              </a:rPr>
              <a:t>вказуються всі джерела, які були прочитані, переглянуті та проаналізовані;</a:t>
            </a:r>
            <a:endParaRPr lang="uk-UA" sz="3600" dirty="0">
              <a:latin typeface="Times New Roman" panose="02020603050405020304" pitchFamily="18" charset="0"/>
              <a:ea typeface="Times New Roman" panose="02020603050405020304" pitchFamily="18" charset="0"/>
            </a:endParaRPr>
          </a:p>
          <a:p>
            <a:pPr marL="457200" indent="-457200">
              <a:buFont typeface="Wingdings" panose="05000000000000000000" pitchFamily="2" charset="2"/>
              <a:buChar char="Ø"/>
            </a:pPr>
            <a:endParaRPr lang="uk-UA" sz="3600" dirty="0">
              <a:effectLst/>
              <a:latin typeface="Times New Roman" panose="02020603050405020304" pitchFamily="18" charset="0"/>
              <a:ea typeface="Times New Roman" panose="02020603050405020304" pitchFamily="18" charset="0"/>
            </a:endParaRPr>
          </a:p>
          <a:p>
            <a:pPr marL="457200" indent="-457200">
              <a:buFont typeface="Wingdings" panose="05000000000000000000" pitchFamily="2" charset="2"/>
              <a:buChar char="Ø"/>
            </a:pPr>
            <a:r>
              <a:rPr lang="uk-UA" sz="3600" dirty="0">
                <a:effectLst/>
                <a:latin typeface="Times New Roman" panose="02020603050405020304" pitchFamily="18" charset="0"/>
                <a:ea typeface="Times New Roman" panose="02020603050405020304" pitchFamily="18" charset="0"/>
              </a:rPr>
              <a:t>складається із бібліографічних описів за чинними стандартами в Україні.</a:t>
            </a:r>
          </a:p>
        </p:txBody>
      </p:sp>
    </p:spTree>
    <p:extLst>
      <p:ext uri="{BB962C8B-B14F-4D97-AF65-F5344CB8AC3E}">
        <p14:creationId xmlns:p14="http://schemas.microsoft.com/office/powerpoint/2010/main" val="854851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5DDD58-467B-49A5-94C8-54475BE815D3}"/>
              </a:ext>
            </a:extLst>
          </p:cNvPr>
          <p:cNvSpPr txBox="1"/>
          <p:nvPr/>
        </p:nvSpPr>
        <p:spPr>
          <a:xfrm>
            <a:off x="254000" y="1"/>
            <a:ext cx="11800177" cy="7049180"/>
          </a:xfrm>
          <a:prstGeom prst="rect">
            <a:avLst/>
          </a:prstGeom>
          <a:noFill/>
        </p:spPr>
        <p:txBody>
          <a:bodyPr wrap="square">
            <a:spAutoFit/>
          </a:bodyPr>
          <a:lstStyle/>
          <a:p>
            <a:pPr>
              <a:lnSpc>
                <a:spcPct val="115000"/>
              </a:lnSpc>
              <a:spcAft>
                <a:spcPts val="1000"/>
              </a:spcAft>
            </a:pPr>
            <a:r>
              <a:rPr lang="uk-UA" sz="4000" b="1" dirty="0">
                <a:effectLst/>
                <a:latin typeface="Times New Roman" panose="02020603050405020304" pitchFamily="18" charset="0"/>
                <a:ea typeface="Times New Roman" panose="02020603050405020304" pitchFamily="18" charset="0"/>
                <a:cs typeface="Times New Roman" panose="02020603050405020304" pitchFamily="18" charset="0"/>
              </a:rPr>
              <a:t>       Ключові поради</a:t>
            </a:r>
            <a:r>
              <a:rPr lang="uk-UA" sz="4000" b="1" dirty="0">
                <a:latin typeface="Times New Roman" panose="02020603050405020304" pitchFamily="18" charset="0"/>
                <a:ea typeface="Times New Roman" panose="02020603050405020304" pitchFamily="18" charset="0"/>
                <a:cs typeface="Times New Roman" panose="02020603050405020304" pitchFamily="18" charset="0"/>
              </a:rPr>
              <a:t> щодо складання списку                           </a:t>
            </a:r>
            <a:br>
              <a:rPr lang="uk-UA" sz="4000" b="1" dirty="0">
                <a:latin typeface="Times New Roman" panose="02020603050405020304" pitchFamily="18" charset="0"/>
                <a:ea typeface="Times New Roman" panose="02020603050405020304" pitchFamily="18" charset="0"/>
                <a:cs typeface="Times New Roman" panose="02020603050405020304" pitchFamily="18" charset="0"/>
              </a:rPr>
            </a:br>
            <a:r>
              <a:rPr lang="uk-UA" sz="4000" b="1" dirty="0">
                <a:latin typeface="Times New Roman" panose="02020603050405020304" pitchFamily="18" charset="0"/>
                <a:ea typeface="Times New Roman" panose="02020603050405020304" pitchFamily="18" charset="0"/>
                <a:cs typeface="Times New Roman" panose="02020603050405020304" pitchFamily="18" charset="0"/>
              </a:rPr>
              <a:t>                           літератури :</a:t>
            </a:r>
            <a:br>
              <a:rPr lang="uk-UA" sz="4000" b="1" dirty="0">
                <a:latin typeface="Times New Roman" panose="02020603050405020304" pitchFamily="18" charset="0"/>
                <a:ea typeface="Times New Roman" panose="02020603050405020304" pitchFamily="18" charset="0"/>
                <a:cs typeface="Times New Roman" panose="02020603050405020304" pitchFamily="18" charset="0"/>
              </a:rPr>
            </a:br>
            <a:r>
              <a:rPr lang="uk-UA" sz="3200" b="1" dirty="0">
                <a:effectLst/>
                <a:latin typeface="Times New Roman" panose="02020603050405020304" pitchFamily="18" charset="0"/>
                <a:ea typeface="Times New Roman" panose="02020603050405020304" pitchFamily="18" charset="0"/>
                <a:cs typeface="Times New Roman" panose="02020603050405020304" pitchFamily="18" charset="0"/>
              </a:rPr>
              <a:t>Категоричне «НІ</a:t>
            </a:r>
            <a:r>
              <a:rPr lang="uk-UA" sz="3200" b="1" dirty="0">
                <a:latin typeface="Times New Roman" panose="02020603050405020304" pitchFamily="18" charset="0"/>
                <a:ea typeface="Times New Roman" panose="02020603050405020304" pitchFamily="18" charset="0"/>
                <a:cs typeface="Times New Roman" panose="02020603050405020304" pitchFamily="18" charset="0"/>
              </a:rPr>
              <a:t>»</a:t>
            </a:r>
            <a:r>
              <a:rPr lang="uk-UA" sz="3200" b="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uk-UA" sz="3200" dirty="0">
                <a:effectLst/>
                <a:latin typeface="Times New Roman" panose="02020603050405020304" pitchFamily="18" charset="0"/>
                <a:ea typeface="Times New Roman" panose="02020603050405020304" pitchFamily="18" charset="0"/>
                <a:cs typeface="Times New Roman" panose="02020603050405020304" pitchFamily="18" charset="0"/>
              </a:rPr>
              <a:t> Вікіпедія, сумнівні сайти, блоги, сайти готових рефератів, неперевірені видавництва.</a:t>
            </a:r>
          </a:p>
          <a:p>
            <a:pPr marL="342900" lvl="0" indent="-342900">
              <a:lnSpc>
                <a:spcPct val="115000"/>
              </a:lnSpc>
              <a:spcAft>
                <a:spcPts val="1000"/>
              </a:spcAft>
              <a:buFont typeface="+mj-lt"/>
              <a:buAutoNum type="arabicPeriod"/>
              <a:tabLst>
                <a:tab pos="457200" algn="l"/>
              </a:tabLst>
            </a:pPr>
            <a:r>
              <a:rPr lang="uk-UA" sz="3200" b="1" dirty="0">
                <a:effectLst/>
                <a:latin typeface="Times New Roman" panose="02020603050405020304" pitchFamily="18" charset="0"/>
                <a:ea typeface="Times New Roman" panose="02020603050405020304" pitchFamily="18" charset="0"/>
                <a:cs typeface="Times New Roman" panose="02020603050405020304" pitchFamily="18" charset="0"/>
              </a:rPr>
              <a:t>Перевидання:</a:t>
            </a:r>
            <a:r>
              <a:rPr lang="uk-UA" sz="3200" dirty="0">
                <a:effectLst/>
                <a:latin typeface="Times New Roman" panose="02020603050405020304" pitchFamily="18" charset="0"/>
                <a:ea typeface="Times New Roman" panose="02020603050405020304" pitchFamily="18" charset="0"/>
                <a:cs typeface="Times New Roman" panose="02020603050405020304" pitchFamily="18" charset="0"/>
              </a:rPr>
              <a:t> Якщо книга перевидавалася </a:t>
            </a:r>
            <a:r>
              <a:rPr lang="uk-UA" sz="3200" dirty="0">
                <a:latin typeface="Times New Roman" panose="02020603050405020304" pitchFamily="18" charset="0"/>
                <a:ea typeface="Times New Roman" panose="02020603050405020304" pitchFamily="18" charset="0"/>
                <a:cs typeface="Times New Roman" panose="02020603050405020304" pitchFamily="18" charset="0"/>
              </a:rPr>
              <a:t>декілька</a:t>
            </a:r>
            <a:r>
              <a:rPr lang="uk-UA" sz="3200" dirty="0">
                <a:effectLst/>
                <a:latin typeface="Times New Roman" panose="02020603050405020304" pitchFamily="18" charset="0"/>
                <a:ea typeface="Times New Roman" panose="02020603050405020304" pitchFamily="18" charset="0"/>
                <a:cs typeface="Times New Roman" panose="02020603050405020304" pitchFamily="18" charset="0"/>
              </a:rPr>
              <a:t> разів, обираємо останнє видання.</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tabLst>
                <a:tab pos="457200" algn="l"/>
              </a:tabLst>
            </a:pPr>
            <a:r>
              <a:rPr lang="uk-UA" sz="3200" b="1" dirty="0">
                <a:effectLst/>
                <a:latin typeface="Times New Roman" panose="02020603050405020304" pitchFamily="18" charset="0"/>
                <a:ea typeface="Times New Roman" panose="02020603050405020304" pitchFamily="18" charset="0"/>
                <a:cs typeface="Times New Roman" panose="02020603050405020304" pitchFamily="18" charset="0"/>
              </a:rPr>
              <a:t>Папір чи </a:t>
            </a:r>
            <a:r>
              <a:rPr lang="uk-UA" sz="3200" b="1" dirty="0" err="1">
                <a:effectLst/>
                <a:latin typeface="Times New Roman" panose="02020603050405020304" pitchFamily="18" charset="0"/>
                <a:ea typeface="Times New Roman" panose="02020603050405020304" pitchFamily="18" charset="0"/>
                <a:cs typeface="Times New Roman" panose="02020603050405020304" pitchFamily="18" charset="0"/>
              </a:rPr>
              <a:t>електронка</a:t>
            </a:r>
            <a:r>
              <a:rPr lang="uk-UA" sz="3200" b="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uk-UA" sz="3200" dirty="0">
                <a:effectLst/>
                <a:latin typeface="Times New Roman" panose="02020603050405020304" pitchFamily="18" charset="0"/>
                <a:ea typeface="Times New Roman" panose="02020603050405020304" pitchFamily="18" charset="0"/>
                <a:cs typeface="Times New Roman" panose="02020603050405020304" pitchFamily="18" charset="0"/>
              </a:rPr>
              <a:t> За наявності двох форматів перевагу надаємо паперовому джерелу.</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tabLst>
                <a:tab pos="457200" algn="l"/>
              </a:tabLst>
            </a:pPr>
            <a:r>
              <a:rPr lang="uk-UA" sz="3200" b="1" dirty="0">
                <a:effectLst/>
                <a:latin typeface="Times New Roman" panose="02020603050405020304" pitchFamily="18" charset="0"/>
                <a:ea typeface="Times New Roman" panose="02020603050405020304" pitchFamily="18" charset="0"/>
                <a:cs typeface="Times New Roman" panose="02020603050405020304" pitchFamily="18" charset="0"/>
              </a:rPr>
              <a:t>Актуальність:</a:t>
            </a:r>
            <a:r>
              <a:rPr lang="uk-UA" sz="3200" dirty="0">
                <a:effectLst/>
                <a:latin typeface="Times New Roman" panose="02020603050405020304" pitchFamily="18" charset="0"/>
                <a:ea typeface="Times New Roman" panose="02020603050405020304" pitchFamily="18" charset="0"/>
                <a:cs typeface="Times New Roman" panose="02020603050405020304" pitchFamily="18" charset="0"/>
              </a:rPr>
              <a:t> Орієнтовний хронологічний проміжок — 5–7 років (виняток — історичні дослідження та фундаментальні праці класиків).</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414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891550-675A-4ADA-B19D-FDCF8EFC2478}"/>
              </a:ext>
            </a:extLst>
          </p:cNvPr>
          <p:cNvSpPr txBox="1"/>
          <p:nvPr/>
        </p:nvSpPr>
        <p:spPr>
          <a:xfrm>
            <a:off x="0" y="-200488"/>
            <a:ext cx="12192000" cy="6692666"/>
          </a:xfrm>
          <a:prstGeom prst="rect">
            <a:avLst/>
          </a:prstGeom>
          <a:noFill/>
        </p:spPr>
        <p:txBody>
          <a:bodyPr wrap="square">
            <a:spAutoFit/>
          </a:bodyPr>
          <a:lstStyle/>
          <a:p>
            <a:pPr>
              <a:lnSpc>
                <a:spcPct val="115000"/>
              </a:lnSpc>
              <a:spcAft>
                <a:spcPts val="1000"/>
              </a:spcAft>
            </a:pPr>
            <a:r>
              <a:rPr lang="uk-UA" sz="2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4000" b="1" dirty="0">
                <a:effectLst/>
                <a:latin typeface="Times New Roman" panose="02020603050405020304" pitchFamily="18" charset="0"/>
                <a:ea typeface="Times New Roman" panose="02020603050405020304" pitchFamily="18" charset="0"/>
                <a:cs typeface="Times New Roman" panose="02020603050405020304" pitchFamily="18" charset="0"/>
              </a:rPr>
              <a:t>Групування літератури у списку:</a:t>
            </a:r>
            <a:br>
              <a:rPr lang="uk-UA" sz="3200" b="1" dirty="0">
                <a:effectLst/>
                <a:latin typeface="Times New Roman" panose="02020603050405020304" pitchFamily="18" charset="0"/>
                <a:ea typeface="Times New Roman" panose="02020603050405020304" pitchFamily="18" charset="0"/>
                <a:cs typeface="Times New Roman" panose="02020603050405020304" pitchFamily="18" charset="0"/>
              </a:rPr>
            </a:br>
            <a:r>
              <a:rPr lang="uk-UA" sz="3200" b="1" dirty="0">
                <a:effectLst/>
                <a:latin typeface="Times New Roman" panose="02020603050405020304" pitchFamily="18" charset="0"/>
                <a:ea typeface="Times New Roman" panose="02020603050405020304" pitchFamily="18" charset="0"/>
                <a:cs typeface="Times New Roman" panose="02020603050405020304" pitchFamily="18" charset="0"/>
              </a:rPr>
              <a:t>Алфавітне групування, нумерація арабськими цифрами з абзацним відступом</a:t>
            </a:r>
          </a:p>
          <a:p>
            <a:pPr>
              <a:lnSpc>
                <a:spcPct val="115000"/>
              </a:lnSpc>
              <a:spcAft>
                <a:spcPts val="1000"/>
              </a:spcAft>
            </a:pPr>
            <a:r>
              <a:rPr lang="uk-UA" sz="3200" b="1" dirty="0">
                <a:effectLst/>
                <a:latin typeface="Times New Roman" panose="02020603050405020304" pitchFamily="18" charset="0"/>
                <a:ea typeface="Times New Roman" panose="02020603050405020304" pitchFamily="18" charset="0"/>
                <a:cs typeface="Times New Roman" panose="02020603050405020304" pitchFamily="18" charset="0"/>
              </a:rPr>
              <a:t>Спочатку літературу групують однією мовою.</a:t>
            </a:r>
            <a:endParaRPr lang="uk-UA" sz="3200" b="1"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1000"/>
              </a:spcAft>
              <a:tabLst>
                <a:tab pos="457200" algn="l"/>
              </a:tabLst>
            </a:pPr>
            <a:r>
              <a:rPr lang="uk-UA" sz="3200" b="1" dirty="0">
                <a:effectLst/>
                <a:latin typeface="Times New Roman" panose="02020603050405020304" pitchFamily="18" charset="0"/>
                <a:ea typeface="Times New Roman" panose="02020603050405020304" pitchFamily="18" charset="0"/>
                <a:cs typeface="Times New Roman" panose="02020603050405020304" pitchFamily="18" charset="0"/>
              </a:rPr>
              <a:t>Зведені кириличні записи</a:t>
            </a:r>
            <a:r>
              <a:rPr lang="uk-UA" sz="3200" dirty="0">
                <a:effectLst/>
                <a:latin typeface="Times New Roman" panose="02020603050405020304" pitchFamily="18" charset="0"/>
                <a:ea typeface="Times New Roman" panose="02020603050405020304" pitchFamily="18" charset="0"/>
                <a:cs typeface="Times New Roman" panose="02020603050405020304" pitchFamily="18" charset="0"/>
              </a:rPr>
              <a:t> (українська, білоруська, болгарська тощо) — використовуємо 42 літери алфавітного ряду</a:t>
            </a:r>
            <a:br>
              <a:rPr lang="uk-UA" sz="3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uk-UA" sz="1800" dirty="0">
                <a:effectLst/>
                <a:latin typeface="Times New Roman" panose="02020603050405020304" pitchFamily="18" charset="0"/>
                <a:ea typeface="Times New Roman" panose="02020603050405020304" pitchFamily="18" charset="0"/>
              </a:rPr>
              <a:t>А Б В Г Ґ Д Е Ё Є Ж З И І Ї Й Ј К Л Љ М Н Њ О П Р С Т Ћ У Ф Х Ц Џ Ч Ш Щ Ъ Ы Ь Э Ю Я</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tabLst>
                <a:tab pos="457200" algn="l"/>
              </a:tabLst>
            </a:pPr>
            <a:r>
              <a:rPr lang="uk-UA" sz="3200" b="1" dirty="0">
                <a:effectLst/>
                <a:latin typeface="Times New Roman" panose="02020603050405020304" pitchFamily="18" charset="0"/>
                <a:ea typeface="Times New Roman" panose="02020603050405020304" pitchFamily="18" charset="0"/>
                <a:cs typeface="Times New Roman" panose="02020603050405020304" pitchFamily="18" charset="0"/>
              </a:rPr>
              <a:t>Латинські записи</a:t>
            </a:r>
            <a:r>
              <a:rPr lang="uk-UA" sz="3200" dirty="0">
                <a:effectLst/>
                <a:latin typeface="Times New Roman" panose="02020603050405020304" pitchFamily="18" charset="0"/>
                <a:ea typeface="Times New Roman" panose="02020603050405020304" pitchFamily="18" charset="0"/>
                <a:cs typeface="Times New Roman" panose="02020603050405020304" pitchFamily="18" charset="0"/>
              </a:rPr>
              <a:t> (англійська, німецька, польська тощо) — 26 літер                 </a:t>
            </a:r>
            <a:r>
              <a:rPr lang="en-US" sz="1800" dirty="0">
                <a:effectLst/>
                <a:latin typeface="Times New Roman" panose="02020603050405020304" pitchFamily="18" charset="0"/>
                <a:ea typeface="Times New Roman" panose="02020603050405020304" pitchFamily="18" charset="0"/>
              </a:rPr>
              <a:t>A B C D I F G H I J K L M N O P Q R S T Y U W X V Z</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tabLst>
                <a:tab pos="457200" algn="l"/>
              </a:tabLst>
            </a:pPr>
            <a:r>
              <a:rPr lang="uk-UA" sz="3200" b="1" dirty="0">
                <a:effectLst/>
                <a:latin typeface="Times New Roman" panose="02020603050405020304" pitchFamily="18" charset="0"/>
                <a:ea typeface="Times New Roman" panose="02020603050405020304" pitchFamily="18" charset="0"/>
                <a:cs typeface="Times New Roman" panose="02020603050405020304" pitchFamily="18" charset="0"/>
              </a:rPr>
              <a:t>Особливі графічні записи</a:t>
            </a:r>
            <a:r>
              <a:rPr lang="uk-UA" sz="3200" dirty="0">
                <a:effectLst/>
                <a:latin typeface="Times New Roman" panose="02020603050405020304" pitchFamily="18" charset="0"/>
                <a:ea typeface="Times New Roman" panose="02020603050405020304" pitchFamily="18" charset="0"/>
                <a:cs typeface="Times New Roman" panose="02020603050405020304" pitchFamily="18" charset="0"/>
              </a:rPr>
              <a:t> (грузинська, китайська, арабська тощо) — наводиться в перекладі/транслітерації або окремим рядком</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7508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Бібліографічне посилання ДСТУ 8302:2015">
            <a:extLst>
              <a:ext uri="{FF2B5EF4-FFF2-40B4-BE49-F238E27FC236}">
                <a16:creationId xmlns:a16="http://schemas.microsoft.com/office/drawing/2014/main" id="{C471E4C4-C0B1-4781-BE6E-F6499A0C8F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8059" y="1461246"/>
            <a:ext cx="4044909" cy="5104737"/>
          </a:xfrm>
          <a:prstGeom prst="rect">
            <a:avLst/>
          </a:prstGeom>
          <a:noFill/>
          <a:ln w="57150">
            <a:solidFill>
              <a:srgbClr val="7030A0"/>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3BC93A0-151C-49A8-AB4F-F5C56A299290}"/>
              </a:ext>
            </a:extLst>
          </p:cNvPr>
          <p:cNvSpPr txBox="1"/>
          <p:nvPr/>
        </p:nvSpPr>
        <p:spPr>
          <a:xfrm>
            <a:off x="127221" y="198783"/>
            <a:ext cx="11982616" cy="1077218"/>
          </a:xfrm>
          <a:prstGeom prst="rect">
            <a:avLst/>
          </a:prstGeom>
          <a:noFill/>
        </p:spPr>
        <p:txBody>
          <a:bodyPr wrap="square">
            <a:spAutoFit/>
          </a:bodyPr>
          <a:lstStyle/>
          <a:p>
            <a:r>
              <a:rPr lang="uk-UA" sz="3200" b="1" dirty="0">
                <a:latin typeface="Times New Roman" panose="02020603050405020304" pitchFamily="18" charset="0"/>
                <a:cs typeface="Times New Roman" panose="02020603050405020304" pitchFamily="18" charset="0"/>
              </a:rPr>
              <a:t>ДСТУ 8302:2015</a:t>
            </a:r>
            <a:r>
              <a:rPr lang="en-US" sz="3200" b="1" dirty="0">
                <a:latin typeface="Times New Roman" panose="02020603050405020304" pitchFamily="18" charset="0"/>
                <a:cs typeface="Times New Roman" panose="02020603050405020304" pitchFamily="18" charset="0"/>
              </a:rPr>
              <a:t> </a:t>
            </a:r>
            <a:r>
              <a:rPr lang="uk-UA" sz="3200" b="1" dirty="0">
                <a:latin typeface="Times New Roman" panose="02020603050405020304" pitchFamily="18" charset="0"/>
                <a:cs typeface="Times New Roman" panose="02020603050405020304" pitchFamily="18" charset="0"/>
              </a:rPr>
              <a:t>«Інформація та документація. Бібліографічне посилання. Загальні положення та правила складання  </a:t>
            </a:r>
            <a:r>
              <a:rPr lang="uk-UA" b="1" dirty="0"/>
              <a:t>»</a:t>
            </a:r>
            <a:endParaRPr lang="uk-UA" dirty="0"/>
          </a:p>
        </p:txBody>
      </p:sp>
      <p:pic>
        <p:nvPicPr>
          <p:cNvPr id="1028" name="Picture 4" descr="Harvard Referencing Style Оформлення Літератури ✏️ 100% Корисно">
            <a:extLst>
              <a:ext uri="{FF2B5EF4-FFF2-40B4-BE49-F238E27FC236}">
                <a16:creationId xmlns:a16="http://schemas.microsoft.com/office/drawing/2014/main" id="{85E1EA2B-7CBA-464A-A03E-DC33E620F43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032" y="1547429"/>
            <a:ext cx="1924294" cy="223829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ree Vancouver citation generator [2025 Update] - BibGuru">
            <a:extLst>
              <a:ext uri="{FF2B5EF4-FFF2-40B4-BE49-F238E27FC236}">
                <a16:creationId xmlns:a16="http://schemas.microsoft.com/office/drawing/2014/main" id="{AD3805C7-F869-4EDB-9ED9-0C78E92CF7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3173" y="1515934"/>
            <a:ext cx="2004114" cy="223829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urabian Style Guidelines in Tables (Quick Study Turabian) eBook by  CreativeCloud Publications - EPUB | Rakuten Kobo Canada">
            <a:extLst>
              <a:ext uri="{FF2B5EF4-FFF2-40B4-BE49-F238E27FC236}">
                <a16:creationId xmlns:a16="http://schemas.microsoft.com/office/drawing/2014/main" id="{58C3C8EC-B12F-4660-9C52-F4F7AF556DD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45222" y="1468953"/>
            <a:ext cx="1871918" cy="225623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The Chicago Manual of Style - Wikipedia">
            <a:extLst>
              <a:ext uri="{FF2B5EF4-FFF2-40B4-BE49-F238E27FC236}">
                <a16:creationId xmlns:a16="http://schemas.microsoft.com/office/drawing/2014/main" id="{0AF2DB3F-AC86-4540-81CD-55AA0EFA719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9032" y="4222966"/>
            <a:ext cx="1973475" cy="243629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Manual MLA | Modern Language Association">
            <a:extLst>
              <a:ext uri="{FF2B5EF4-FFF2-40B4-BE49-F238E27FC236}">
                <a16:creationId xmlns:a16="http://schemas.microsoft.com/office/drawing/2014/main" id="{F97CD568-11BF-4ADB-B1B1-3DD48E49686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43173" y="4177588"/>
            <a:ext cx="1923530" cy="243629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APA logo. APA letter. APA letter logo design. Initials APA logo linked with  circle and uppercase monogram logo. APA typography for technology, business  and real estate brand. 9035777 Vector Art at Vecteezy">
            <a:extLst>
              <a:ext uri="{FF2B5EF4-FFF2-40B4-BE49-F238E27FC236}">
                <a16:creationId xmlns:a16="http://schemas.microsoft.com/office/drawing/2014/main" id="{64C42A20-3323-4344-94C6-533C0E02992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26869" y="4170898"/>
            <a:ext cx="1923530" cy="2436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844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E1A4FE3-8DB4-4951-887C-E8A62824A82E}"/>
              </a:ext>
            </a:extLst>
          </p:cNvPr>
          <p:cNvSpPr txBox="1"/>
          <p:nvPr/>
        </p:nvSpPr>
        <p:spPr>
          <a:xfrm>
            <a:off x="0" y="34032"/>
            <a:ext cx="12192000" cy="6931513"/>
          </a:xfrm>
          <a:prstGeom prst="rect">
            <a:avLst/>
          </a:prstGeom>
          <a:noFill/>
        </p:spPr>
        <p:txBody>
          <a:bodyPr wrap="square">
            <a:spAutoFit/>
          </a:bodyPr>
          <a:lstStyle/>
          <a:p>
            <a:pPr>
              <a:lnSpc>
                <a:spcPct val="115000"/>
              </a:lnSpc>
              <a:spcAft>
                <a:spcPts val="1000"/>
              </a:spcAft>
            </a:pPr>
            <a:r>
              <a:rPr lang="uk-UA" sz="3200" b="1" dirty="0">
                <a:solidFill>
                  <a:schemeClr val="bg1">
                    <a:lumMod val="10000"/>
                    <a:lumOff val="9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3600" b="1" dirty="0">
                <a:solidFill>
                  <a:schemeClr val="bg1">
                    <a:lumMod val="10000"/>
                    <a:lumOff val="9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Основні правила пунктуації та знаків:</a:t>
            </a:r>
          </a:p>
          <a:p>
            <a:pPr>
              <a:lnSpc>
                <a:spcPct val="115000"/>
              </a:lnSpc>
              <a:spcAft>
                <a:spcPts val="1000"/>
              </a:spcAft>
            </a:pPr>
            <a:r>
              <a:rPr lang="uk-UA" sz="3600" dirty="0">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2800" dirty="0">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Кожна область </a:t>
            </a:r>
            <a:r>
              <a:rPr lang="uk-UA" sz="2800" dirty="0" err="1">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бібопису</a:t>
            </a:r>
            <a:r>
              <a:rPr lang="uk-UA" sz="2800" dirty="0">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 розділяються крапкою. </a:t>
            </a:r>
          </a:p>
          <a:p>
            <a:pPr>
              <a:lnSpc>
                <a:spcPct val="115000"/>
              </a:lnSpc>
              <a:spcAft>
                <a:spcPts val="1000"/>
              </a:spcAft>
            </a:pPr>
            <a:r>
              <a:rPr lang="uk-UA" sz="2800" dirty="0">
                <a:solidFill>
                  <a:schemeClr val="bg1">
                    <a:lumMod val="10000"/>
                    <a:lumOff val="9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Кожна область опису починається з великої літери, у межах області — з малої.</a:t>
            </a:r>
            <a:endParaRPr lang="uk-UA" sz="2800" dirty="0">
              <a:solidFill>
                <a:schemeClr val="bg1">
                  <a:lumMod val="10000"/>
                  <a:lumOff val="9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uk-UA" sz="2800" dirty="0">
                <a:solidFill>
                  <a:schemeClr val="bg1">
                    <a:lumMod val="10000"/>
                    <a:lumOff val="9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Пробіли ставляться до і після прописної пунктуації, окрім крапки та коми (де пробіл лише ПІСЛЯ).</a:t>
            </a:r>
            <a:endParaRPr lang="uk-UA" sz="2800" dirty="0">
              <a:solidFill>
                <a:schemeClr val="bg1">
                  <a:lumMod val="10000"/>
                  <a:lumOff val="9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uk-UA" sz="2800" dirty="0">
                <a:solidFill>
                  <a:schemeClr val="bg1">
                    <a:lumMod val="10000"/>
                    <a:lumOff val="9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Якщо автор зазначений на початку опису </a:t>
            </a:r>
            <a:r>
              <a:rPr lang="uk-UA" sz="2800" b="1" dirty="0">
                <a:solidFill>
                  <a:schemeClr val="bg1">
                    <a:lumMod val="10000"/>
                    <a:lumOff val="9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(1–3 автори), </a:t>
            </a:r>
            <a:r>
              <a:rPr lang="uk-UA" sz="2800" dirty="0">
                <a:solidFill>
                  <a:schemeClr val="bg1">
                    <a:lumMod val="10000"/>
                    <a:lumOff val="9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за навскісною рискою його ім'я не повторюється. При відсутності автора - вказуємо </a:t>
            </a:r>
            <a:r>
              <a:rPr lang="uk-UA" sz="2800" b="1" dirty="0">
                <a:solidFill>
                  <a:schemeClr val="bg1">
                    <a:lumMod val="10000"/>
                    <a:lumOff val="9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редактора, укладача, </a:t>
            </a:r>
            <a:r>
              <a:rPr lang="uk-UA" sz="2800" b="1" dirty="0">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у</a:t>
            </a:r>
            <a:r>
              <a:rPr lang="uk-UA" sz="2800" b="1" dirty="0">
                <a:solidFill>
                  <a:schemeClr val="bg1">
                    <a:lumMod val="10000"/>
                    <a:lumOff val="9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порядника, організацію.</a:t>
            </a:r>
            <a:br>
              <a:rPr lang="uk-UA" sz="2800" dirty="0">
                <a:solidFill>
                  <a:schemeClr val="bg1">
                    <a:lumMod val="10000"/>
                    <a:lumOff val="9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ru-RU" sz="2800" dirty="0">
                <a:solidFill>
                  <a:schemeClr val="bg1">
                    <a:lumMod val="10000"/>
                    <a:lumOff val="9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chemeClr val="bg1">
                    <a:lumMod val="10000"/>
                    <a:lumOff val="9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Назви</a:t>
            </a:r>
            <a:r>
              <a:rPr lang="ru-RU" sz="2800" dirty="0">
                <a:solidFill>
                  <a:schemeClr val="bg1">
                    <a:lumMod val="10000"/>
                    <a:lumOff val="9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chemeClr val="bg1">
                    <a:lumMod val="10000"/>
                    <a:lumOff val="9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періодичних</a:t>
            </a:r>
            <a:r>
              <a:rPr lang="ru-RU" sz="2800" dirty="0">
                <a:solidFill>
                  <a:schemeClr val="bg1">
                    <a:lumMod val="10000"/>
                    <a:lumOff val="9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chemeClr val="bg1">
                    <a:lumMod val="10000"/>
                    <a:lumOff val="9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видань</a:t>
            </a:r>
            <a:r>
              <a:rPr lang="ru-RU" sz="2800" dirty="0">
                <a:solidFill>
                  <a:schemeClr val="bg1">
                    <a:lumMod val="10000"/>
                    <a:lumOff val="9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chemeClr val="bg1">
                    <a:lumMod val="10000"/>
                    <a:lumOff val="9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виділяємо</a:t>
            </a:r>
            <a:r>
              <a:rPr lang="ru-RU" sz="2800" dirty="0">
                <a:solidFill>
                  <a:schemeClr val="bg1">
                    <a:lumMod val="10000"/>
                    <a:lumOff val="9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800" b="1" i="1" dirty="0">
                <a:solidFill>
                  <a:schemeClr val="bg1">
                    <a:lumMod val="10000"/>
                    <a:lumOff val="9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курсивом.</a:t>
            </a:r>
          </a:p>
          <a:p>
            <a:pPr marL="457200" indent="-457200">
              <a:lnSpc>
                <a:spcPct val="115000"/>
              </a:lnSpc>
              <a:spcAft>
                <a:spcPts val="1000"/>
              </a:spcAft>
              <a:buFont typeface="Arial" panose="020B0604020202020204" pitchFamily="34" charset="0"/>
              <a:buChar char="•"/>
            </a:pPr>
            <a:r>
              <a:rPr lang="ru-RU" sz="2800" dirty="0">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Дозволений </a:t>
            </a:r>
            <a:r>
              <a:rPr lang="ru-RU" sz="2800" dirty="0" err="1">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скорочений</a:t>
            </a:r>
            <a:r>
              <a:rPr lang="ru-RU" sz="2800" dirty="0">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опис</a:t>
            </a:r>
            <a:r>
              <a:rPr lang="ru-RU" sz="2800" dirty="0">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 але </a:t>
            </a:r>
            <a:r>
              <a:rPr lang="ru-RU" sz="2800" dirty="0" err="1">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із</a:t>
            </a:r>
            <a:r>
              <a:rPr lang="ru-RU" sz="2800" dirty="0">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зазначенням</a:t>
            </a:r>
            <a:r>
              <a:rPr lang="ru-RU" sz="2800" dirty="0">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обов’язкових</a:t>
            </a:r>
            <a:r>
              <a:rPr lang="ru-RU" sz="2800" dirty="0">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елементів</a:t>
            </a:r>
            <a:r>
              <a:rPr lang="ru-RU" sz="2800" dirty="0">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бібліографічного</a:t>
            </a:r>
            <a:r>
              <a:rPr lang="ru-RU" sz="2800" dirty="0">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err="1">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опису</a:t>
            </a:r>
            <a:r>
              <a:rPr lang="ru-RU" sz="2800" dirty="0">
                <a:solidFill>
                  <a:schemeClr val="bg1">
                    <a:lumMod val="10000"/>
                    <a:lumOff val="90000"/>
                  </a:schemeClr>
                </a:solidFill>
                <a:latin typeface="Times New Roman" panose="02020603050405020304" pitchFamily="18" charset="0"/>
                <a:ea typeface="Times New Roman" panose="02020603050405020304" pitchFamily="18" charset="0"/>
                <a:cs typeface="Times New Roman" panose="02020603050405020304" pitchFamily="18" charset="0"/>
              </a:rPr>
              <a:t>.</a:t>
            </a:r>
            <a:endParaRPr lang="uk-UA" sz="2800" dirty="0">
              <a:solidFill>
                <a:schemeClr val="bg1">
                  <a:lumMod val="10000"/>
                  <a:lumOff val="9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3901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5F7A4D-6EFF-4513-AB5B-366DC9490FA3}"/>
              </a:ext>
            </a:extLst>
          </p:cNvPr>
          <p:cNvSpPr txBox="1"/>
          <p:nvPr/>
        </p:nvSpPr>
        <p:spPr>
          <a:xfrm>
            <a:off x="135467" y="211912"/>
            <a:ext cx="7162800" cy="6254854"/>
          </a:xfrm>
          <a:prstGeom prst="rect">
            <a:avLst/>
          </a:prstGeom>
          <a:noFill/>
        </p:spPr>
        <p:txBody>
          <a:bodyPr wrap="square">
            <a:spAutoFit/>
          </a:bodyPr>
          <a:lstStyle/>
          <a:p>
            <a:pPr>
              <a:lnSpc>
                <a:spcPct val="115000"/>
              </a:lnSpc>
              <a:spcAft>
                <a:spcPts val="1000"/>
              </a:spcAft>
            </a:pPr>
            <a:r>
              <a:rPr lang="uk-UA" sz="4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b="1" dirty="0">
                <a:effectLst/>
                <a:latin typeface="Times New Roman" panose="02020603050405020304" pitchFamily="18" charset="0"/>
                <a:ea typeface="Calibri" panose="020F0502020204030204" pitchFamily="34" charset="0"/>
                <a:cs typeface="Times New Roman" panose="02020603050405020304" pitchFamily="18" charset="0"/>
              </a:rPr>
              <a:t>1 автор</a:t>
            </a:r>
            <a:endParaRPr lang="uk-UA"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uk-UA" sz="2400" dirty="0" err="1">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Акпинар</a:t>
            </a:r>
            <a:r>
              <a:rPr lang="uk-UA"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Л.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Інтерактивні технології навчання в початковій школі  : </a:t>
            </a:r>
            <a:r>
              <a:rPr lang="uk-UA" sz="2400" dirty="0" err="1">
                <a:effectLst/>
                <a:latin typeface="Times New Roman" panose="02020603050405020304" pitchFamily="18" charset="0"/>
                <a:ea typeface="Calibri" panose="020F0502020204030204" pitchFamily="34" charset="0"/>
                <a:cs typeface="Times New Roman" panose="02020603050405020304" pitchFamily="18" charset="0"/>
              </a:rPr>
              <a:t>навч</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err="1">
                <a:effectLst/>
                <a:latin typeface="Times New Roman" panose="02020603050405020304" pitchFamily="18" charset="0"/>
                <a:ea typeface="Calibri" panose="020F0502020204030204" pitchFamily="34" charset="0"/>
                <a:cs typeface="Times New Roman" panose="02020603050405020304" pitchFamily="18" charset="0"/>
              </a:rPr>
              <a:t>посіб</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для студентів ВНЗ. Київ : ВД «Слово», 2014. 288 с.</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uk-UA" sz="2400" dirty="0" err="1">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Савінова</a:t>
            </a:r>
            <a:r>
              <a:rPr lang="uk-UA"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Н. </a:t>
            </a:r>
            <a:r>
              <a:rPr lang="uk-UA" sz="2400" dirty="0" err="1">
                <a:effectLst/>
                <a:latin typeface="Times New Roman" panose="02020603050405020304" pitchFamily="18" charset="0"/>
                <a:ea typeface="Calibri" panose="020F0502020204030204" pitchFamily="34" charset="0"/>
                <a:cs typeface="Times New Roman" panose="02020603050405020304" pitchFamily="18" charset="0"/>
              </a:rPr>
              <a:t>Логодіагностика</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та </a:t>
            </a:r>
            <a:r>
              <a:rPr lang="uk-UA" sz="2400" dirty="0" err="1">
                <a:effectLst/>
                <a:latin typeface="Times New Roman" panose="02020603050405020304" pitchFamily="18" charset="0"/>
                <a:ea typeface="Calibri" panose="020F0502020204030204" pitchFamily="34" charset="0"/>
                <a:cs typeface="Times New Roman" panose="02020603050405020304" pitchFamily="18" charset="0"/>
              </a:rPr>
              <a:t>логокорекція</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мовленнєвої діяльності дошкільників із тяжкими порушеннями мовлення : монографія. Миколаїв : </a:t>
            </a:r>
            <a:r>
              <a:rPr lang="uk-UA" sz="2400" dirty="0" err="1">
                <a:effectLst/>
                <a:latin typeface="Times New Roman" panose="02020603050405020304" pitchFamily="18" charset="0"/>
                <a:ea typeface="Calibri" panose="020F0502020204030204" pitchFamily="34" charset="0"/>
                <a:cs typeface="Times New Roman" panose="02020603050405020304" pitchFamily="18" charset="0"/>
              </a:rPr>
              <a:t>Іліон</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2017. 262 с.</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br>
              <a:rPr lang="uk-UA" sz="2400" dirty="0">
                <a:effectLst/>
                <a:latin typeface="Times New Roman" panose="02020603050405020304" pitchFamily="18" charset="0"/>
                <a:ea typeface="Calibri" panose="020F0502020204030204" pitchFamily="34" charset="0"/>
                <a:cs typeface="Times New Roman" panose="02020603050405020304" pitchFamily="18" charset="0"/>
              </a:rPr>
            </a:br>
            <a:r>
              <a:rPr lang="uk-UA" sz="2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Шевченко В. М.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Виникнення і розвиток в Україні спеціальних шкіл для глухонімих у другій половині ХІХ– початку ХХ століття : монографія. Київ : Літо, 2010. 262 с.</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Рисунок 8">
            <a:extLst>
              <a:ext uri="{FF2B5EF4-FFF2-40B4-BE49-F238E27FC236}">
                <a16:creationId xmlns:a16="http://schemas.microsoft.com/office/drawing/2014/main" id="{1449B3EC-9AB0-479C-8BCB-60B5CE4D87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82908" y="110762"/>
            <a:ext cx="2600079" cy="3440942"/>
          </a:xfrm>
          <a:prstGeom prst="rect">
            <a:avLst/>
          </a:prstGeom>
        </p:spPr>
      </p:pic>
      <p:pic>
        <p:nvPicPr>
          <p:cNvPr id="11" name="Рисунок 10">
            <a:extLst>
              <a:ext uri="{FF2B5EF4-FFF2-40B4-BE49-F238E27FC236}">
                <a16:creationId xmlns:a16="http://schemas.microsoft.com/office/drawing/2014/main" id="{66BC22DB-9709-46BC-BE80-17D159F78C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8486022" y="1998744"/>
            <a:ext cx="3555055" cy="2722515"/>
          </a:xfrm>
          <a:prstGeom prst="rect">
            <a:avLst/>
          </a:prstGeom>
        </p:spPr>
      </p:pic>
      <p:pic>
        <p:nvPicPr>
          <p:cNvPr id="13" name="Рисунок 12">
            <a:extLst>
              <a:ext uri="{FF2B5EF4-FFF2-40B4-BE49-F238E27FC236}">
                <a16:creationId xmlns:a16="http://schemas.microsoft.com/office/drawing/2014/main" id="{1221E07A-F80A-4FFF-881F-1FD91FAC5A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91921" y="3417058"/>
            <a:ext cx="2600080" cy="3440942"/>
          </a:xfrm>
          <a:prstGeom prst="rect">
            <a:avLst/>
          </a:prstGeom>
        </p:spPr>
      </p:pic>
    </p:spTree>
    <p:extLst>
      <p:ext uri="{BB962C8B-B14F-4D97-AF65-F5344CB8AC3E}">
        <p14:creationId xmlns:p14="http://schemas.microsoft.com/office/powerpoint/2010/main" val="2935670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359296-B6A4-4523-B712-020D38BF92E7}"/>
              </a:ext>
            </a:extLst>
          </p:cNvPr>
          <p:cNvSpPr txBox="1"/>
          <p:nvPr/>
        </p:nvSpPr>
        <p:spPr>
          <a:xfrm>
            <a:off x="304800" y="250918"/>
            <a:ext cx="6096000" cy="6093976"/>
          </a:xfrm>
          <a:prstGeom prst="rect">
            <a:avLst/>
          </a:prstGeom>
          <a:noFill/>
        </p:spPr>
        <p:txBody>
          <a:bodyPr wrap="square">
            <a:spAutoFit/>
          </a:bodyPr>
          <a:lstStyle/>
          <a:p>
            <a:pPr>
              <a:lnSpc>
                <a:spcPct val="115000"/>
              </a:lnSpc>
              <a:spcAft>
                <a:spcPts val="1000"/>
              </a:spcAft>
            </a:pPr>
            <a:r>
              <a:rPr lang="uk-UA" sz="3600" b="1" dirty="0">
                <a:effectLst/>
                <a:latin typeface="Times New Roman" panose="02020603050405020304" pitchFamily="18" charset="0"/>
                <a:ea typeface="Calibri" panose="020F0502020204030204" pitchFamily="34" charset="0"/>
                <a:cs typeface="Times New Roman" panose="02020603050405020304" pitchFamily="18" charset="0"/>
              </a:rPr>
              <a:t>              2 автора</a:t>
            </a:r>
            <a:br>
              <a:rPr lang="uk-UA" sz="4000" b="1" dirty="0">
                <a:effectLst/>
                <a:latin typeface="Times New Roman" panose="02020603050405020304" pitchFamily="18" charset="0"/>
                <a:ea typeface="Calibri" panose="020F0502020204030204" pitchFamily="34" charset="0"/>
                <a:cs typeface="Times New Roman" panose="02020603050405020304" pitchFamily="18" charset="0"/>
              </a:rPr>
            </a:br>
            <a:endParaRPr lang="uk-UA"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uk-UA" sz="2800" dirty="0" err="1">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Савінова</a:t>
            </a:r>
            <a:r>
              <a:rPr lang="uk-UA"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Н. В., Берегова М. І.  </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Теоретична і практична логопедія  :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навч</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.-метод.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посіб</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Миколаїв : Вид-во ЧНУ ім. Петра Могили, 2026. 264 с. </a:t>
            </a:r>
            <a:endParaRPr lang="uk-UA"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2800" dirty="0">
              <a:effectLst/>
              <a:latin typeface="Calibri" panose="020F0502020204030204" pitchFamily="34" charset="0"/>
              <a:ea typeface="Calibri" panose="020F0502020204030204" pitchFamily="34" charset="0"/>
              <a:cs typeface="Times New Roman" panose="02020603050405020304" pitchFamily="18" charset="0"/>
            </a:endParaRPr>
          </a:p>
          <a:p>
            <a:r>
              <a:rPr lang="uk-UA" sz="2800" dirty="0" err="1">
                <a:solidFill>
                  <a:srgbClr val="FFFF00"/>
                </a:solidFill>
                <a:effectLst/>
                <a:latin typeface="Times New Roman" panose="02020603050405020304" pitchFamily="18" charset="0"/>
                <a:ea typeface="Calibri" panose="020F0502020204030204" pitchFamily="34" charset="0"/>
              </a:rPr>
              <a:t>Савінова</a:t>
            </a:r>
            <a:r>
              <a:rPr lang="uk-UA" sz="2800" dirty="0">
                <a:solidFill>
                  <a:srgbClr val="FFFF00"/>
                </a:solidFill>
                <a:effectLst/>
                <a:latin typeface="Times New Roman" panose="02020603050405020304" pitchFamily="18" charset="0"/>
                <a:ea typeface="Calibri" panose="020F0502020204030204" pitchFamily="34" charset="0"/>
              </a:rPr>
              <a:t> Н. В., Берегова М. І.  </a:t>
            </a:r>
            <a:r>
              <a:rPr lang="uk-UA" sz="2800" dirty="0">
                <a:effectLst/>
                <a:latin typeface="Times New Roman" panose="02020603050405020304" pitchFamily="18" charset="0"/>
                <a:ea typeface="Calibri" panose="020F0502020204030204" pitchFamily="34" charset="0"/>
              </a:rPr>
              <a:t>Логопедія з методикою викладання : </a:t>
            </a:r>
            <a:r>
              <a:rPr lang="uk-UA" sz="2800" dirty="0" err="1">
                <a:effectLst/>
                <a:latin typeface="Times New Roman" panose="02020603050405020304" pitchFamily="18" charset="0"/>
                <a:ea typeface="Calibri" panose="020F0502020204030204" pitchFamily="34" charset="0"/>
              </a:rPr>
              <a:t>навч</a:t>
            </a:r>
            <a:r>
              <a:rPr lang="uk-UA" sz="2800" dirty="0">
                <a:effectLst/>
                <a:latin typeface="Times New Roman" panose="02020603050405020304" pitchFamily="18" charset="0"/>
                <a:ea typeface="Calibri" panose="020F0502020204030204" pitchFamily="34" charset="0"/>
              </a:rPr>
              <a:t>.-метод. </a:t>
            </a:r>
            <a:r>
              <a:rPr lang="uk-UA" sz="2800" dirty="0" err="1">
                <a:effectLst/>
                <a:latin typeface="Times New Roman" panose="02020603050405020304" pitchFamily="18" charset="0"/>
                <a:ea typeface="Calibri" panose="020F0502020204030204" pitchFamily="34" charset="0"/>
              </a:rPr>
              <a:t>посіб</a:t>
            </a:r>
            <a:r>
              <a:rPr lang="uk-UA" sz="2800" dirty="0">
                <a:effectLst/>
                <a:latin typeface="Times New Roman" panose="02020603050405020304" pitchFamily="18" charset="0"/>
                <a:ea typeface="Calibri" panose="020F0502020204030204" pitchFamily="34" charset="0"/>
              </a:rPr>
              <a:t>. Одеса : ВД «</a:t>
            </a:r>
            <a:r>
              <a:rPr lang="uk-UA" sz="2800" dirty="0" err="1">
                <a:effectLst/>
                <a:latin typeface="Times New Roman" panose="02020603050405020304" pitchFamily="18" charset="0"/>
                <a:ea typeface="Calibri" panose="020F0502020204030204" pitchFamily="34" charset="0"/>
              </a:rPr>
              <a:t>Гельветика</a:t>
            </a:r>
            <a:r>
              <a:rPr lang="uk-UA" sz="2800" dirty="0">
                <a:effectLst/>
                <a:latin typeface="Times New Roman" panose="02020603050405020304" pitchFamily="18" charset="0"/>
                <a:ea typeface="Calibri" panose="020F0502020204030204" pitchFamily="34" charset="0"/>
              </a:rPr>
              <a:t>», 2021. 204 с.</a:t>
            </a:r>
            <a:endParaRPr lang="uk-UA" sz="2800" dirty="0"/>
          </a:p>
        </p:txBody>
      </p:sp>
      <p:pic>
        <p:nvPicPr>
          <p:cNvPr id="7" name="Рисунок 6">
            <a:extLst>
              <a:ext uri="{FF2B5EF4-FFF2-40B4-BE49-F238E27FC236}">
                <a16:creationId xmlns:a16="http://schemas.microsoft.com/office/drawing/2014/main" id="{64E32ADF-3BD0-43D0-96A2-1B1AB3917E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5431" y="129472"/>
            <a:ext cx="3186066" cy="3908453"/>
          </a:xfrm>
          <a:prstGeom prst="rect">
            <a:avLst/>
          </a:prstGeom>
        </p:spPr>
      </p:pic>
      <p:pic>
        <p:nvPicPr>
          <p:cNvPr id="9" name="Рисунок 8">
            <a:extLst>
              <a:ext uri="{FF2B5EF4-FFF2-40B4-BE49-F238E27FC236}">
                <a16:creationId xmlns:a16="http://schemas.microsoft.com/office/drawing/2014/main" id="{9F50240F-DB36-42C1-82B9-52A90AD77A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68276" y="2969777"/>
            <a:ext cx="2894753" cy="3758751"/>
          </a:xfrm>
          <a:prstGeom prst="rect">
            <a:avLst/>
          </a:prstGeom>
        </p:spPr>
      </p:pic>
    </p:spTree>
    <p:extLst>
      <p:ext uri="{BB962C8B-B14F-4D97-AF65-F5344CB8AC3E}">
        <p14:creationId xmlns:p14="http://schemas.microsoft.com/office/powerpoint/2010/main" val="4162414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5A37ED-5569-429B-94AD-1094A08BA469}"/>
              </a:ext>
            </a:extLst>
          </p:cNvPr>
          <p:cNvSpPr txBox="1"/>
          <p:nvPr/>
        </p:nvSpPr>
        <p:spPr>
          <a:xfrm>
            <a:off x="0" y="78920"/>
            <a:ext cx="7516337" cy="6485878"/>
          </a:xfrm>
          <a:prstGeom prst="rect">
            <a:avLst/>
          </a:prstGeom>
          <a:noFill/>
        </p:spPr>
        <p:txBody>
          <a:bodyPr wrap="square">
            <a:spAutoFit/>
          </a:bodyPr>
          <a:lstStyle/>
          <a:p>
            <a:pPr>
              <a:lnSpc>
                <a:spcPct val="115000"/>
              </a:lnSpc>
              <a:spcAft>
                <a:spcPts val="1000"/>
              </a:spcAft>
            </a:pPr>
            <a:r>
              <a:rPr lang="uk-UA" sz="3600" b="1" dirty="0">
                <a:effectLst/>
                <a:latin typeface="Times New Roman" panose="02020603050405020304" pitchFamily="18" charset="0"/>
                <a:ea typeface="Calibri" panose="020F0502020204030204" pitchFamily="34" charset="0"/>
                <a:cs typeface="Times New Roman" panose="02020603050405020304" pitchFamily="18" charset="0"/>
              </a:rPr>
              <a:t>                 3 автора</a:t>
            </a:r>
            <a:endParaRPr lang="uk-UA"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uk-UA" sz="2800" dirty="0" err="1">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Савінова</a:t>
            </a:r>
            <a:r>
              <a:rPr lang="uk-UA"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Н. В., Берегова М. І., </a:t>
            </a:r>
            <a:r>
              <a:rPr lang="uk-UA" sz="2800" dirty="0" err="1">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Борулько</a:t>
            </a:r>
            <a:r>
              <a:rPr lang="uk-UA"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Д. </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М. Інформаційні технології та технічні засоби корекційного навчання :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навч</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.-метод.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посіб</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Миколаїв : Вид.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Торубара</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В. В., 2019. 174 с.</a:t>
            </a:r>
            <a:endParaRPr lang="uk-UA" sz="2800" dirty="0">
              <a:effectLst/>
              <a:latin typeface="Calibri" panose="020F0502020204030204" pitchFamily="34" charset="0"/>
              <a:ea typeface="Calibri" panose="020F0502020204030204" pitchFamily="34" charset="0"/>
              <a:cs typeface="Times New Roman" panose="02020603050405020304" pitchFamily="18" charset="0"/>
            </a:endParaRPr>
          </a:p>
          <a:p>
            <a:br>
              <a:rPr lang="uk-UA" sz="2800" dirty="0">
                <a:solidFill>
                  <a:srgbClr val="FFFF00"/>
                </a:solidFill>
                <a:effectLst/>
                <a:latin typeface="Times New Roman" panose="02020603050405020304" pitchFamily="18" charset="0"/>
                <a:ea typeface="Calibri" panose="020F0502020204030204" pitchFamily="34" charset="0"/>
              </a:rPr>
            </a:br>
            <a:r>
              <a:rPr lang="uk-UA" sz="2800" dirty="0" err="1">
                <a:solidFill>
                  <a:srgbClr val="FFFF00"/>
                </a:solidFill>
                <a:effectLst/>
                <a:latin typeface="Times New Roman" panose="02020603050405020304" pitchFamily="18" charset="0"/>
                <a:ea typeface="Calibri" panose="020F0502020204030204" pitchFamily="34" charset="0"/>
              </a:rPr>
              <a:t>Савінова</a:t>
            </a:r>
            <a:r>
              <a:rPr lang="uk-UA" sz="2800" dirty="0">
                <a:solidFill>
                  <a:srgbClr val="FFFF00"/>
                </a:solidFill>
                <a:effectLst/>
                <a:latin typeface="Times New Roman" panose="02020603050405020304" pitchFamily="18" charset="0"/>
                <a:ea typeface="Calibri" panose="020F0502020204030204" pitchFamily="34" charset="0"/>
              </a:rPr>
              <a:t> Н. В., Корнієнко І. В., Берегова М. </a:t>
            </a:r>
            <a:r>
              <a:rPr lang="uk-UA" sz="2800" dirty="0">
                <a:effectLst/>
                <a:latin typeface="Times New Roman" panose="02020603050405020304" pitchFamily="18" charset="0"/>
                <a:ea typeface="Calibri" panose="020F0502020204030204" pitchFamily="34" charset="0"/>
              </a:rPr>
              <a:t>І. Викладання курсу «</a:t>
            </a:r>
            <a:r>
              <a:rPr lang="uk-UA" sz="2800" dirty="0" err="1">
                <a:effectLst/>
                <a:latin typeface="Times New Roman" panose="02020603050405020304" pitchFamily="18" charset="0"/>
                <a:ea typeface="Calibri" panose="020F0502020204030204" pitchFamily="34" charset="0"/>
              </a:rPr>
              <a:t>Логоритміка</a:t>
            </a:r>
            <a:r>
              <a:rPr lang="uk-UA" sz="2800" dirty="0">
                <a:effectLst/>
                <a:latin typeface="Times New Roman" panose="02020603050405020304" pitchFamily="18" charset="0"/>
                <a:ea typeface="Calibri" panose="020F0502020204030204" pitchFamily="34" charset="0"/>
              </a:rPr>
              <a:t> та ігри в логопедичній роботі» студентам спеціальності «Спеціальна освіта (логопедія)» : </a:t>
            </a:r>
            <a:r>
              <a:rPr lang="uk-UA" sz="2800" dirty="0" err="1">
                <a:effectLst/>
                <a:latin typeface="Times New Roman" panose="02020603050405020304" pitchFamily="18" charset="0"/>
                <a:ea typeface="Calibri" panose="020F0502020204030204" pitchFamily="34" charset="0"/>
              </a:rPr>
              <a:t>навч</a:t>
            </a:r>
            <a:r>
              <a:rPr lang="uk-UA" sz="2800" dirty="0">
                <a:effectLst/>
                <a:latin typeface="Times New Roman" panose="02020603050405020304" pitchFamily="18" charset="0"/>
                <a:ea typeface="Calibri" panose="020F0502020204030204" pitchFamily="34" charset="0"/>
              </a:rPr>
              <a:t>.-метод. </a:t>
            </a:r>
            <a:r>
              <a:rPr lang="uk-UA" sz="2800" dirty="0" err="1">
                <a:effectLst/>
                <a:latin typeface="Times New Roman" panose="02020603050405020304" pitchFamily="18" charset="0"/>
                <a:ea typeface="Calibri" panose="020F0502020204030204" pitchFamily="34" charset="0"/>
              </a:rPr>
              <a:t>посіб</a:t>
            </a:r>
            <a:r>
              <a:rPr lang="uk-UA" sz="2800" dirty="0">
                <a:effectLst/>
                <a:latin typeface="Times New Roman" panose="02020603050405020304" pitchFamily="18" charset="0"/>
                <a:ea typeface="Calibri" panose="020F0502020204030204" pitchFamily="34" charset="0"/>
              </a:rPr>
              <a:t>. Миколаїв : Вид. </a:t>
            </a:r>
            <a:r>
              <a:rPr lang="uk-UA" sz="2800" dirty="0" err="1">
                <a:effectLst/>
                <a:latin typeface="Times New Roman" panose="02020603050405020304" pitchFamily="18" charset="0"/>
                <a:ea typeface="Calibri" panose="020F0502020204030204" pitchFamily="34" charset="0"/>
              </a:rPr>
              <a:t>Торубара</a:t>
            </a:r>
            <a:r>
              <a:rPr lang="uk-UA" sz="2800" dirty="0">
                <a:effectLst/>
                <a:latin typeface="Times New Roman" panose="02020603050405020304" pitchFamily="18" charset="0"/>
                <a:ea typeface="Calibri" panose="020F0502020204030204" pitchFamily="34" charset="0"/>
              </a:rPr>
              <a:t> В. В., 2019. 184 с.</a:t>
            </a:r>
            <a:br>
              <a:rPr lang="uk-UA" sz="2800" dirty="0">
                <a:effectLst/>
                <a:latin typeface="Times New Roman" panose="02020603050405020304" pitchFamily="18" charset="0"/>
                <a:ea typeface="Calibri" panose="020F0502020204030204" pitchFamily="34" charset="0"/>
              </a:rPr>
            </a:br>
            <a:endParaRPr lang="uk-UA" sz="2800" dirty="0"/>
          </a:p>
        </p:txBody>
      </p:sp>
      <p:pic>
        <p:nvPicPr>
          <p:cNvPr id="5" name="Рисунок 4">
            <a:extLst>
              <a:ext uri="{FF2B5EF4-FFF2-40B4-BE49-F238E27FC236}">
                <a16:creationId xmlns:a16="http://schemas.microsoft.com/office/drawing/2014/main" id="{74828CE1-53AF-48DA-B740-6503E9B5B7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6338" y="131196"/>
            <a:ext cx="3273288" cy="4313583"/>
          </a:xfrm>
          <a:prstGeom prst="rect">
            <a:avLst/>
          </a:prstGeom>
        </p:spPr>
      </p:pic>
      <p:pic>
        <p:nvPicPr>
          <p:cNvPr id="7" name="Рисунок 6">
            <a:extLst>
              <a:ext uri="{FF2B5EF4-FFF2-40B4-BE49-F238E27FC236}">
                <a16:creationId xmlns:a16="http://schemas.microsoft.com/office/drawing/2014/main" id="{090ED097-D88A-4D1C-A57C-A679B2D515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50998" y="2695492"/>
            <a:ext cx="3196425" cy="4031312"/>
          </a:xfrm>
          <a:prstGeom prst="rect">
            <a:avLst/>
          </a:prstGeom>
        </p:spPr>
      </p:pic>
    </p:spTree>
    <p:extLst>
      <p:ext uri="{BB962C8B-B14F-4D97-AF65-F5344CB8AC3E}">
        <p14:creationId xmlns:p14="http://schemas.microsoft.com/office/powerpoint/2010/main" val="1261813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8D48AE-20C3-471A-87E8-4453DEB1A7E7}"/>
              </a:ext>
            </a:extLst>
          </p:cNvPr>
          <p:cNvSpPr txBox="1"/>
          <p:nvPr/>
        </p:nvSpPr>
        <p:spPr>
          <a:xfrm>
            <a:off x="102499" y="55902"/>
            <a:ext cx="7432833" cy="6900735"/>
          </a:xfrm>
          <a:prstGeom prst="rect">
            <a:avLst/>
          </a:prstGeom>
          <a:noFill/>
        </p:spPr>
        <p:txBody>
          <a:bodyPr wrap="square">
            <a:spAutoFit/>
          </a:bodyPr>
          <a:lstStyle/>
          <a:p>
            <a:pPr>
              <a:lnSpc>
                <a:spcPct val="115000"/>
              </a:lnSpc>
              <a:spcAft>
                <a:spcPts val="1000"/>
              </a:spcAft>
            </a:pPr>
            <a:r>
              <a:rPr lang="uk-UA" sz="3600" b="1" dirty="0">
                <a:effectLst/>
                <a:latin typeface="Times New Roman" panose="02020603050405020304" pitchFamily="18" charset="0"/>
                <a:ea typeface="Calibri" panose="020F0502020204030204" pitchFamily="34" charset="0"/>
                <a:cs typeface="Times New Roman" panose="02020603050405020304" pitchFamily="18" charset="0"/>
              </a:rPr>
              <a:t>               4 автори</a:t>
            </a:r>
            <a:endParaRPr lang="uk-UA"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Особистість в умовах війни : психологічна діагностика та допомога :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навч</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посіб</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Н. Євдокимова, В. </a:t>
            </a:r>
            <a:r>
              <a:rPr lang="uk-UA" sz="2800" dirty="0" err="1">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Зивков</a:t>
            </a:r>
            <a:r>
              <a:rPr lang="uk-UA"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С. Лукомська, О. </a:t>
            </a:r>
            <a:r>
              <a:rPr lang="uk-UA" sz="2800" dirty="0" err="1">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Котух</a:t>
            </a:r>
            <a:r>
              <a:rPr lang="uk-UA"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Київ, 2025.198 с.</a:t>
            </a:r>
            <a:endParaRPr lang="uk-UA"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br>
              <a:rPr lang="uk-UA" sz="2800" dirty="0">
                <a:effectLst/>
                <a:latin typeface="Times New Roman" panose="02020603050405020304" pitchFamily="18" charset="0"/>
                <a:ea typeface="Calibri" panose="020F0502020204030204" pitchFamily="34" charset="0"/>
                <a:cs typeface="Times New Roman" panose="02020603050405020304" pitchFamily="18" charset="0"/>
              </a:rPr>
            </a:b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Роль і завдання поліції в місцевій системі запобігання та протидії домашньому насильству :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посіб</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для поліцейських уповноважених підрозділів органів Національної поліції </a:t>
            </a:r>
            <a:r>
              <a:rPr lang="uk-UA"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С. В. </a:t>
            </a:r>
            <a:r>
              <a:rPr lang="uk-UA" sz="2800" dirty="0" err="1">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Альошкін</a:t>
            </a:r>
            <a:r>
              <a:rPr lang="uk-UA"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К. Л. Бойчук, О. В. Даценко, О. В. Ковальова </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ред. А. Б. Блага. Київ, 2023. 221 с.</a:t>
            </a:r>
            <a:endParaRPr lang="uk-UA"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a:extLst>
              <a:ext uri="{FF2B5EF4-FFF2-40B4-BE49-F238E27FC236}">
                <a16:creationId xmlns:a16="http://schemas.microsoft.com/office/drawing/2014/main" id="{B05EB18F-31AE-4A25-9493-C130A1D184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1909" y="95118"/>
            <a:ext cx="3220631" cy="4266489"/>
          </a:xfrm>
          <a:prstGeom prst="rect">
            <a:avLst/>
          </a:prstGeom>
        </p:spPr>
      </p:pic>
      <p:pic>
        <p:nvPicPr>
          <p:cNvPr id="7" name="Рисунок 6">
            <a:extLst>
              <a:ext uri="{FF2B5EF4-FFF2-40B4-BE49-F238E27FC236}">
                <a16:creationId xmlns:a16="http://schemas.microsoft.com/office/drawing/2014/main" id="{3DD69568-EC2F-4206-B720-060426C26B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2224" y="2372953"/>
            <a:ext cx="3333919" cy="4389929"/>
          </a:xfrm>
          <a:prstGeom prst="rect">
            <a:avLst/>
          </a:prstGeom>
        </p:spPr>
      </p:pic>
    </p:spTree>
    <p:extLst>
      <p:ext uri="{BB962C8B-B14F-4D97-AF65-F5344CB8AC3E}">
        <p14:creationId xmlns:p14="http://schemas.microsoft.com/office/powerpoint/2010/main" val="3515896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F5B5F6D-CAE6-403F-8413-0128E1A33EBC}"/>
              </a:ext>
            </a:extLst>
          </p:cNvPr>
          <p:cNvSpPr txBox="1"/>
          <p:nvPr/>
        </p:nvSpPr>
        <p:spPr>
          <a:xfrm>
            <a:off x="202431" y="147380"/>
            <a:ext cx="7790102" cy="6785832"/>
          </a:xfrm>
          <a:prstGeom prst="rect">
            <a:avLst/>
          </a:prstGeom>
          <a:noFill/>
        </p:spPr>
        <p:txBody>
          <a:bodyPr wrap="square">
            <a:spAutoFit/>
          </a:bodyPr>
          <a:lstStyle/>
          <a:p>
            <a:pPr>
              <a:lnSpc>
                <a:spcPct val="115000"/>
              </a:lnSpc>
              <a:spcAft>
                <a:spcPts val="1000"/>
              </a:spcAft>
            </a:pP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b="1" dirty="0">
                <a:effectLst/>
                <a:latin typeface="Times New Roman" panose="02020603050405020304" pitchFamily="18" charset="0"/>
                <a:ea typeface="Calibri" panose="020F0502020204030204" pitchFamily="34" charset="0"/>
                <a:cs typeface="Times New Roman" panose="02020603050405020304" pitchFamily="18" charset="0"/>
              </a:rPr>
              <a:t>5 і більше авторів, без автора</a:t>
            </a:r>
            <a:br>
              <a:rPr lang="uk-UA" sz="2400" b="1" dirty="0">
                <a:effectLst/>
                <a:latin typeface="Times New Roman" panose="02020603050405020304" pitchFamily="18" charset="0"/>
                <a:ea typeface="Calibri" panose="020F0502020204030204" pitchFamily="34" charset="0"/>
                <a:cs typeface="Times New Roman" panose="02020603050405020304" pitchFamily="18" charset="0"/>
              </a:rPr>
            </a:b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Технологізація  навчально-корекційної та корекційно-виховної діяльності педагогів : монографія / </a:t>
            </a:r>
            <a:r>
              <a:rPr lang="uk-UA"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Н. В. </a:t>
            </a:r>
            <a:r>
              <a:rPr lang="uk-UA" sz="2800" dirty="0" err="1">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Савінова</a:t>
            </a:r>
            <a:r>
              <a:rPr lang="uk-UA"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М. І. Берегова, Д. М. </a:t>
            </a:r>
            <a:r>
              <a:rPr lang="uk-UA" sz="2800" dirty="0" err="1">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Борулько</a:t>
            </a:r>
            <a:r>
              <a:rPr lang="uk-UA"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та ін. </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за ред. Н. В. </a:t>
            </a:r>
            <a:r>
              <a:rPr lang="uk-UA" sz="28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С</a:t>
            </a:r>
            <a:r>
              <a:rPr lang="uk-UA" sz="2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авінової</a:t>
            </a:r>
            <a:r>
              <a:rPr lang="uk-UA" sz="2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Миколаїв :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Іліон</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2020. 200 с.</a:t>
            </a:r>
            <a:br>
              <a:rPr lang="uk-UA" sz="2800" dirty="0">
                <a:effectLst/>
                <a:latin typeface="Times New Roman" panose="02020603050405020304" pitchFamily="18" charset="0"/>
                <a:ea typeface="Calibri" panose="020F0502020204030204" pitchFamily="34" charset="0"/>
                <a:cs typeface="Times New Roman" panose="02020603050405020304" pitchFamily="18" charset="0"/>
              </a:rPr>
            </a:b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b="1" dirty="0">
                <a:effectLst/>
                <a:latin typeface="Times New Roman" panose="02020603050405020304" pitchFamily="18" charset="0"/>
                <a:ea typeface="Calibri" panose="020F0502020204030204" pitchFamily="34" charset="0"/>
                <a:cs typeface="Times New Roman" panose="02020603050405020304" pitchFamily="18" charset="0"/>
              </a:rPr>
              <a:t>Без автора</a:t>
            </a:r>
            <a:br>
              <a:rPr lang="uk-UA" sz="2800" b="1" dirty="0">
                <a:effectLst/>
                <a:latin typeface="Times New Roman" panose="02020603050405020304" pitchFamily="18" charset="0"/>
                <a:ea typeface="Calibri" panose="020F0502020204030204" pitchFamily="34" charset="0"/>
                <a:cs typeface="Times New Roman" panose="02020603050405020304" pitchFamily="18" charset="0"/>
              </a:rPr>
            </a:b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Забезпечення та надання правових послуг особам, постраждалим від домашнього насильства : наук.-</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практ</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посіб</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К. Л. Бойчук, С. М. </a:t>
            </a:r>
            <a:r>
              <a:rPr lang="uk-UA" sz="2800" dirty="0" err="1">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Бреус</a:t>
            </a:r>
            <a:r>
              <a:rPr lang="uk-UA"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Т. І. </a:t>
            </a:r>
            <a:r>
              <a:rPr lang="uk-UA" sz="2800" dirty="0" err="1">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Бугаєць</a:t>
            </a:r>
            <a:r>
              <a:rPr lang="uk-UA"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та ін. </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ред. А. Б. Блага</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Київ, 2023. 136 с.</a:t>
            </a:r>
            <a:br>
              <a:rPr lang="uk-UA" sz="2800" dirty="0">
                <a:effectLst/>
                <a:latin typeface="Times New Roman" panose="02020603050405020304" pitchFamily="18" charset="0"/>
                <a:ea typeface="Calibri" panose="020F0502020204030204" pitchFamily="34" charset="0"/>
                <a:cs typeface="Times New Roman" panose="02020603050405020304" pitchFamily="18" charset="0"/>
              </a:rPr>
            </a:br>
            <a:r>
              <a:rPr lang="uk-UA" sz="2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р</a:t>
            </a:r>
            <a:r>
              <a:rPr lang="uk-UA"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ед., у</a:t>
            </a:r>
            <a:r>
              <a:rPr lang="uk-UA" sz="2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клад., </a:t>
            </a:r>
            <a:r>
              <a:rPr lang="uk-UA" sz="2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упоряд</a:t>
            </a:r>
            <a:r>
              <a:rPr lang="uk-UA" sz="2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2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перекл</a:t>
            </a:r>
            <a:r>
              <a:rPr lang="uk-UA" sz="2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uk-UA"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Рисунок 6">
            <a:extLst>
              <a:ext uri="{FF2B5EF4-FFF2-40B4-BE49-F238E27FC236}">
                <a16:creationId xmlns:a16="http://schemas.microsoft.com/office/drawing/2014/main" id="{D5919ECC-4EF5-4308-9808-560C50961E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1369" y="0"/>
            <a:ext cx="3307743" cy="3856383"/>
          </a:xfrm>
          <a:prstGeom prst="rect">
            <a:avLst/>
          </a:prstGeom>
        </p:spPr>
      </p:pic>
      <p:pic>
        <p:nvPicPr>
          <p:cNvPr id="9" name="Рисунок 8">
            <a:extLst>
              <a:ext uri="{FF2B5EF4-FFF2-40B4-BE49-F238E27FC236}">
                <a16:creationId xmlns:a16="http://schemas.microsoft.com/office/drawing/2014/main" id="{23419894-1B57-42A5-9C0A-0742E8E7A3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81218" y="2882346"/>
            <a:ext cx="3307743" cy="3856384"/>
          </a:xfrm>
          <a:prstGeom prst="rect">
            <a:avLst/>
          </a:prstGeom>
        </p:spPr>
      </p:pic>
    </p:spTree>
    <p:extLst>
      <p:ext uri="{BB962C8B-B14F-4D97-AF65-F5344CB8AC3E}">
        <p14:creationId xmlns:p14="http://schemas.microsoft.com/office/powerpoint/2010/main" val="1844587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81EA8D-5DA9-4710-8253-BA125F947D52}"/>
              </a:ext>
            </a:extLst>
          </p:cNvPr>
          <p:cNvSpPr txBox="1"/>
          <p:nvPr/>
        </p:nvSpPr>
        <p:spPr>
          <a:xfrm>
            <a:off x="0" y="173583"/>
            <a:ext cx="7213600" cy="6962740"/>
          </a:xfrm>
          <a:prstGeom prst="rect">
            <a:avLst/>
          </a:prstGeom>
          <a:noFill/>
        </p:spPr>
        <p:txBody>
          <a:bodyPr wrap="square">
            <a:spAutoFit/>
          </a:bodyPr>
          <a:lstStyle/>
          <a:p>
            <a:pPr>
              <a:lnSpc>
                <a:spcPct val="115000"/>
              </a:lnSpc>
              <a:spcAft>
                <a:spcPts val="1000"/>
              </a:spcAft>
            </a:pP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b="1" dirty="0">
                <a:effectLst/>
                <a:latin typeface="Times New Roman" panose="02020603050405020304" pitchFamily="18" charset="0"/>
                <a:ea typeface="Calibri" panose="020F0502020204030204" pitchFamily="34" charset="0"/>
                <a:cs typeface="Times New Roman" panose="02020603050405020304" pitchFamily="18" charset="0"/>
              </a:rPr>
              <a:t>Багатотомні видання</a:t>
            </a:r>
            <a:endParaRPr lang="uk-UA"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Гай-Нижник П. Український націонал-консерватизм : Гетьманський рух.</a:t>
            </a:r>
            <a:r>
              <a:rPr lang="uk-UA" sz="2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2800" dirty="0" err="1">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Кн</a:t>
            </a:r>
            <a:r>
              <a:rPr lang="uk-UA"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І. 1900-1936. </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Київ : Саміт-Книга, 2023. 544 с.</a:t>
            </a:r>
            <a:br>
              <a:rPr lang="uk-UA" sz="2800" dirty="0">
                <a:effectLst/>
                <a:latin typeface="Times New Roman" panose="02020603050405020304" pitchFamily="18" charset="0"/>
                <a:ea typeface="Calibri" panose="020F0502020204030204" pitchFamily="34" charset="0"/>
                <a:cs typeface="Times New Roman" panose="02020603050405020304" pitchFamily="18" charset="0"/>
              </a:rPr>
            </a:br>
            <a:br>
              <a:rPr lang="uk-UA" sz="2800" dirty="0">
                <a:effectLst/>
                <a:latin typeface="Times New Roman" panose="02020603050405020304" pitchFamily="18" charset="0"/>
                <a:ea typeface="Calibri" panose="020F0502020204030204" pitchFamily="34" charset="0"/>
                <a:cs typeface="Times New Roman" panose="02020603050405020304" pitchFamily="18" charset="0"/>
              </a:rPr>
            </a:b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Гай-Нижник П. Український націонал-консерватизм : Гетьманський рух. </a:t>
            </a:r>
            <a:r>
              <a:rPr lang="uk-UA" sz="2800" dirty="0" err="1">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Кн</a:t>
            </a:r>
            <a:r>
              <a:rPr lang="uk-UA"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ІІ. 1937-1945</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Київ : Саміт-Книга, 2024. 560 с.</a:t>
            </a:r>
            <a:br>
              <a:rPr lang="uk-UA"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uk-UA"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Гай-Нижник П. Український націонал-консерватизм : Гетьманський рух. </a:t>
            </a:r>
            <a:r>
              <a:rPr lang="uk-UA" sz="2800" dirty="0" err="1">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Кн</a:t>
            </a:r>
            <a:r>
              <a:rPr lang="uk-UA"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ІІІ. Ч. І. 1945-1957</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Київ : Саміт-Книга, 2025. 526 с.</a:t>
            </a:r>
            <a:endParaRPr lang="uk-UA"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a:extLst>
              <a:ext uri="{FF2B5EF4-FFF2-40B4-BE49-F238E27FC236}">
                <a16:creationId xmlns:a16="http://schemas.microsoft.com/office/drawing/2014/main" id="{2DB03411-5D3F-4814-9D2E-688CB771F5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13600" y="437322"/>
            <a:ext cx="4681552" cy="5831713"/>
          </a:xfrm>
          <a:prstGeom prst="rect">
            <a:avLst/>
          </a:prstGeom>
        </p:spPr>
      </p:pic>
    </p:spTree>
    <p:extLst>
      <p:ext uri="{BB962C8B-B14F-4D97-AF65-F5344CB8AC3E}">
        <p14:creationId xmlns:p14="http://schemas.microsoft.com/office/powerpoint/2010/main" val="3887613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D31EE0-F2B2-4B37-ABC2-5D59290AAB99}"/>
              </a:ext>
            </a:extLst>
          </p:cNvPr>
          <p:cNvSpPr txBox="1"/>
          <p:nvPr/>
        </p:nvSpPr>
        <p:spPr>
          <a:xfrm>
            <a:off x="168999" y="44019"/>
            <a:ext cx="11726779" cy="6813981"/>
          </a:xfrm>
          <a:prstGeom prst="rect">
            <a:avLst/>
          </a:prstGeom>
          <a:noFill/>
        </p:spPr>
        <p:txBody>
          <a:bodyPr wrap="square">
            <a:spAutoFit/>
          </a:bodyPr>
          <a:lstStyle/>
          <a:p>
            <a:pPr>
              <a:lnSpc>
                <a:spcPct val="115000"/>
              </a:lnSpc>
              <a:spcAft>
                <a:spcPts val="1000"/>
              </a:spcAft>
            </a:pPr>
            <a:r>
              <a:rPr lang="uk-UA" sz="3600" b="1" dirty="0">
                <a:effectLst/>
                <a:latin typeface="Times New Roman" panose="02020603050405020304" pitchFamily="18" charset="0"/>
                <a:ea typeface="Calibri" panose="020F0502020204030204" pitchFamily="34" charset="0"/>
                <a:cs typeface="Times New Roman" panose="02020603050405020304" pitchFamily="18" charset="0"/>
              </a:rPr>
              <a:t>                                Розділ книги</a:t>
            </a:r>
            <a:endParaRPr lang="uk-UA" sz="36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1000"/>
              </a:spcAft>
            </a:pP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Чернишов О. В., Яковенко Н. О., </a:t>
            </a:r>
            <a:r>
              <a:rPr lang="uk-UA" sz="2400" dirty="0" err="1">
                <a:effectLst/>
                <a:latin typeface="Times New Roman" panose="02020603050405020304" pitchFamily="18" charset="0"/>
                <a:ea typeface="Calibri" panose="020F0502020204030204" pitchFamily="34" charset="0"/>
                <a:cs typeface="Times New Roman" panose="02020603050405020304" pitchFamily="18" charset="0"/>
              </a:rPr>
              <a:t>Хомуленко</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І. О. </a:t>
            </a:r>
            <a:r>
              <a:rPr lang="uk-UA" sz="2400" dirty="0" err="1">
                <a:effectLst/>
                <a:latin typeface="Times New Roman" panose="02020603050405020304" pitchFamily="18" charset="0"/>
                <a:ea typeface="Calibri" panose="020F0502020204030204" pitchFamily="34" charset="0"/>
                <a:cs typeface="Times New Roman" panose="02020603050405020304" pitchFamily="18" charset="0"/>
              </a:rPr>
              <a:t>Адиктивні</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розлади. </a:t>
            </a:r>
            <a:r>
              <a:rPr lang="uk-UA" sz="2400" i="1" dirty="0">
                <a:effectLst/>
                <a:latin typeface="Times New Roman" panose="02020603050405020304" pitchFamily="18" charset="0"/>
                <a:ea typeface="Calibri" panose="020F0502020204030204" pitchFamily="34" charset="0"/>
                <a:cs typeface="Times New Roman" panose="02020603050405020304" pitchFamily="18" charset="0"/>
              </a:rPr>
              <a:t>Особливості діагностики та терапії найбільш розповсюджених психічних розладів у підлітковому та дитячому віці : монографія. Миколаїв : Вид-во ЧНУ ім. Петра Могили, 2026</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b="1" dirty="0" err="1">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Розд</a:t>
            </a:r>
            <a:r>
              <a:rPr lang="uk-UA" sz="2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6. С. 58–73.</a:t>
            </a:r>
          </a:p>
          <a:p>
            <a:pPr>
              <a:lnSpc>
                <a:spcPct val="115000"/>
              </a:lnSpc>
              <a:spcAft>
                <a:spcPts val="1000"/>
              </a:spcAft>
            </a:pP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b="1" dirty="0">
                <a:effectLst/>
                <a:latin typeface="Times New Roman" panose="02020603050405020304" pitchFamily="18" charset="0"/>
                <a:ea typeface="Calibri" panose="020F0502020204030204" pitchFamily="34" charset="0"/>
                <a:cs typeface="Times New Roman" panose="02020603050405020304" pitchFamily="18" charset="0"/>
              </a:rPr>
              <a:t>Стаття із журналу або наукового збірника</a:t>
            </a:r>
          </a:p>
          <a:p>
            <a:pPr>
              <a:lnSpc>
                <a:spcPct val="115000"/>
              </a:lnSpc>
              <a:spcAft>
                <a:spcPts val="1000"/>
              </a:spcAft>
            </a:pPr>
            <a:r>
              <a:rPr lang="uk-UA" sz="2400" dirty="0" err="1">
                <a:effectLst/>
                <a:latin typeface="Times New Roman" panose="02020603050405020304" pitchFamily="18" charset="0"/>
                <a:ea typeface="Calibri" panose="020F0502020204030204" pitchFamily="34" charset="0"/>
                <a:cs typeface="Times New Roman" panose="02020603050405020304" pitchFamily="18" charset="0"/>
              </a:rPr>
              <a:t>Вержиховська</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О., </a:t>
            </a:r>
            <a:r>
              <a:rPr lang="uk-UA" sz="2400" dirty="0" err="1">
                <a:effectLst/>
                <a:latin typeface="Times New Roman" panose="02020603050405020304" pitchFamily="18" charset="0"/>
                <a:ea typeface="Calibri" panose="020F0502020204030204" pitchFamily="34" charset="0"/>
                <a:cs typeface="Times New Roman" panose="02020603050405020304" pitchFamily="18" charset="0"/>
              </a:rPr>
              <a:t>Галецька</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Ю. Дослідження рівня сформованості фонетичної сторони мовлення у дітей старшого дошкільного віку із загальним недорозвитком мовлення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IV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рівня. </a:t>
            </a:r>
            <a:r>
              <a:rPr lang="uk-UA" sz="2400" i="1" dirty="0">
                <a:effectLst/>
                <a:latin typeface="Times New Roman" panose="02020603050405020304" pitchFamily="18" charset="0"/>
                <a:ea typeface="Calibri" panose="020F0502020204030204" pitchFamily="34" charset="0"/>
                <a:cs typeface="Times New Roman" panose="02020603050405020304" pitchFamily="18" charset="0"/>
              </a:rPr>
              <a:t>Актуальні питання корекційної освіти (педагогічні науки) : </a:t>
            </a:r>
            <a:r>
              <a:rPr lang="uk-UA" sz="2400" i="1" dirty="0" err="1">
                <a:effectLst/>
                <a:latin typeface="Times New Roman" panose="02020603050405020304" pitchFamily="18" charset="0"/>
                <a:ea typeface="Calibri" panose="020F0502020204030204" pitchFamily="34" charset="0"/>
                <a:cs typeface="Times New Roman" panose="02020603050405020304" pitchFamily="18" charset="0"/>
              </a:rPr>
              <a:t>зб</a:t>
            </a:r>
            <a:r>
              <a:rPr lang="uk-UA" sz="2400" i="1" dirty="0">
                <a:effectLst/>
                <a:latin typeface="Times New Roman" panose="02020603050405020304" pitchFamily="18" charset="0"/>
                <a:ea typeface="Calibri" panose="020F0502020204030204" pitchFamily="34" charset="0"/>
                <a:cs typeface="Times New Roman" panose="02020603050405020304" pitchFamily="18" charset="0"/>
              </a:rPr>
              <a:t>. наук. пр</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2026. </a:t>
            </a:r>
            <a:r>
              <a:rPr lang="uk-UA" sz="2400" b="1" dirty="0" err="1">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Вип</a:t>
            </a:r>
            <a:r>
              <a:rPr lang="uk-UA" sz="2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27. С. 48–64. </a:t>
            </a:r>
            <a:br>
              <a:rPr lang="uk-UA" sz="2400" dirty="0">
                <a:effectLst/>
                <a:latin typeface="Times New Roman" panose="02020603050405020304" pitchFamily="18" charset="0"/>
                <a:ea typeface="Calibri" panose="020F0502020204030204" pitchFamily="34" charset="0"/>
                <a:cs typeface="Times New Roman" panose="02020603050405020304" pitchFamily="18" charset="0"/>
              </a:rPr>
            </a:br>
            <a:br>
              <a:rPr lang="uk-UA" sz="2400" dirty="0">
                <a:effectLst/>
                <a:latin typeface="Times New Roman" panose="02020603050405020304" pitchFamily="18" charset="0"/>
                <a:ea typeface="Calibri" panose="020F0502020204030204" pitchFamily="34" charset="0"/>
                <a:cs typeface="Times New Roman" panose="02020603050405020304" pitchFamily="18" charset="0"/>
              </a:rPr>
            </a:b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Барболін</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І. </a:t>
            </a:r>
            <a:r>
              <a:rPr lang="en-US" sz="2400" strike="noStrike" dirty="0" err="1">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Психологічні</a:t>
            </a:r>
            <a:r>
              <a:rPr lang="en-US" sz="2400" strike="noStrike" dirty="0">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 </a:t>
            </a:r>
            <a:r>
              <a:rPr lang="en-US" sz="2400" strike="noStrike" dirty="0" err="1">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особливості</a:t>
            </a:r>
            <a:r>
              <a:rPr lang="en-US" sz="2400" strike="noStrike" dirty="0">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 </a:t>
            </a:r>
            <a:r>
              <a:rPr lang="en-US" sz="2400" strike="noStrike" dirty="0" err="1">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підлітків</a:t>
            </a:r>
            <a:r>
              <a:rPr lang="en-US" sz="2400" strike="noStrike" dirty="0">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 з </a:t>
            </a:r>
            <a:r>
              <a:rPr lang="en-US" sz="2400" strike="noStrike" dirty="0" err="1">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тяжкими</a:t>
            </a:r>
            <a:r>
              <a:rPr lang="en-US" sz="2400" strike="noStrike" dirty="0">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 </a:t>
            </a:r>
            <a:r>
              <a:rPr lang="en-US" sz="2400" strike="noStrike" dirty="0" err="1">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порушеннями</a:t>
            </a:r>
            <a:r>
              <a:rPr lang="en-US" sz="2400" strike="noStrike" dirty="0">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 </a:t>
            </a:r>
            <a:r>
              <a:rPr lang="en-US" sz="2400" strike="noStrike" dirty="0" err="1">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мовлення</a:t>
            </a:r>
            <a:r>
              <a:rPr lang="en-US" sz="2400" strike="noStrike" dirty="0">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 в </a:t>
            </a:r>
            <a:r>
              <a:rPr lang="en-US" sz="2400" strike="noStrike" dirty="0" err="1">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контексті</a:t>
            </a:r>
            <a:r>
              <a:rPr lang="en-US" sz="2400" strike="noStrike" dirty="0">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 </a:t>
            </a:r>
            <a:r>
              <a:rPr lang="en-US" sz="2400" strike="noStrike" dirty="0" err="1">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становлення</a:t>
            </a:r>
            <a:r>
              <a:rPr lang="en-US" sz="2400" strike="noStrike" dirty="0">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 </a:t>
            </a:r>
            <a:r>
              <a:rPr lang="en-US" sz="2400" strike="noStrike" dirty="0" err="1">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ціннісно-смислової</a:t>
            </a:r>
            <a:r>
              <a:rPr lang="en-US" sz="2400" strike="noStrike" dirty="0">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 </a:t>
            </a:r>
            <a:r>
              <a:rPr lang="en-US" sz="2400" strike="noStrike" dirty="0" err="1">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сфери</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i="1" dirty="0">
                <a:effectLst/>
                <a:latin typeface="Times New Roman" panose="02020603050405020304" pitchFamily="18" charset="0"/>
                <a:ea typeface="Calibri" panose="020F0502020204030204" pitchFamily="34" charset="0"/>
                <a:cs typeface="Times New Roman" panose="02020603050405020304" pitchFamily="18" charset="0"/>
              </a:rPr>
              <a:t>Особлива дитина : навчання і виховання.</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2026</a:t>
            </a: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Т. 122. № 2. С. 23–41.</a:t>
            </a:r>
            <a:endParaRPr lang="uk-UA" sz="28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9166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9370AE-3556-4301-8606-8E29F26DD064}"/>
              </a:ext>
            </a:extLst>
          </p:cNvPr>
          <p:cNvSpPr txBox="1"/>
          <p:nvPr/>
        </p:nvSpPr>
        <p:spPr>
          <a:xfrm>
            <a:off x="0" y="1"/>
            <a:ext cx="12192000" cy="6924973"/>
          </a:xfrm>
          <a:prstGeom prst="rect">
            <a:avLst/>
          </a:prstGeom>
          <a:noFill/>
        </p:spPr>
        <p:txBody>
          <a:bodyPr wrap="square">
            <a:spAutoFit/>
          </a:bodyPr>
          <a:lstStyle/>
          <a:p>
            <a:r>
              <a:rPr lang="uk-UA" sz="2400" b="1" dirty="0">
                <a:effectLst/>
                <a:latin typeface="Times New Roman" panose="02020603050405020304" pitchFamily="18" charset="0"/>
                <a:ea typeface="Calibri" panose="020F0502020204030204" pitchFamily="34" charset="0"/>
              </a:rPr>
              <a:t>                                </a:t>
            </a:r>
            <a:r>
              <a:rPr lang="uk-UA" sz="3600" b="1" dirty="0">
                <a:effectLst/>
                <a:latin typeface="Times New Roman" panose="02020603050405020304" pitchFamily="18" charset="0"/>
                <a:ea typeface="Calibri" panose="020F0502020204030204" pitchFamily="34" charset="0"/>
              </a:rPr>
              <a:t>Електронна книга</a:t>
            </a:r>
            <a:br>
              <a:rPr lang="uk-UA" sz="2800" b="1" dirty="0">
                <a:effectLst/>
                <a:latin typeface="Times New Roman" panose="02020603050405020304" pitchFamily="18" charset="0"/>
                <a:ea typeface="Calibri" panose="020F0502020204030204" pitchFamily="34" charset="0"/>
              </a:rPr>
            </a:br>
            <a:r>
              <a:rPr lang="uk-UA" sz="2800" dirty="0">
                <a:effectLst/>
                <a:latin typeface="Times New Roman" panose="02020603050405020304" pitchFamily="18" charset="0"/>
                <a:ea typeface="Calibri" panose="020F0502020204030204" pitchFamily="34" charset="0"/>
              </a:rPr>
              <a:t>Слободянюк Д. С., Штирьов О. М. Інтелектуальна власність у системі державного управління України : теоретичні засади та практичні орієнтири : монографія. Миколаїв : Вид. Ємельянова Т. В., 2026.  209 с. </a:t>
            </a:r>
            <a:r>
              <a:rPr lang="en-US" sz="2800" b="1" dirty="0">
                <a:solidFill>
                  <a:srgbClr val="FFC000"/>
                </a:solidFill>
                <a:effectLst/>
                <a:latin typeface="Times New Roman" panose="02020603050405020304" pitchFamily="18" charset="0"/>
                <a:ea typeface="Calibri" panose="020F0502020204030204" pitchFamily="34" charset="0"/>
              </a:rPr>
              <a:t>URL : https://dspace.chmnu.edu.ua/jspui/handle/123456789/3391 (</a:t>
            </a:r>
            <a:r>
              <a:rPr lang="uk-UA" sz="2800" b="1" dirty="0">
                <a:solidFill>
                  <a:srgbClr val="FFC000"/>
                </a:solidFill>
                <a:effectLst/>
                <a:latin typeface="Times New Roman" panose="02020603050405020304" pitchFamily="18" charset="0"/>
                <a:ea typeface="Calibri" panose="020F0502020204030204" pitchFamily="34" charset="0"/>
              </a:rPr>
              <a:t>дата </a:t>
            </a:r>
            <a:r>
              <a:rPr lang="uk-UA" sz="2800" b="1" dirty="0" err="1">
                <a:solidFill>
                  <a:srgbClr val="FFC000"/>
                </a:solidFill>
                <a:effectLst/>
                <a:latin typeface="Times New Roman" panose="02020603050405020304" pitchFamily="18" charset="0"/>
                <a:ea typeface="Calibri" panose="020F0502020204030204" pitchFamily="34" charset="0"/>
              </a:rPr>
              <a:t>зверненя</a:t>
            </a:r>
            <a:r>
              <a:rPr lang="uk-UA" sz="2800" b="1" dirty="0">
                <a:solidFill>
                  <a:srgbClr val="FFC000"/>
                </a:solidFill>
                <a:effectLst/>
                <a:latin typeface="Times New Roman" panose="02020603050405020304" pitchFamily="18" charset="0"/>
                <a:ea typeface="Calibri" panose="020F0502020204030204" pitchFamily="34" charset="0"/>
              </a:rPr>
              <a:t> 12.10.2026).</a:t>
            </a:r>
          </a:p>
          <a:p>
            <a:endParaRPr lang="uk-UA" sz="2800" dirty="0">
              <a:solidFill>
                <a:srgbClr val="FFC000"/>
              </a:solidFill>
              <a:effectLst/>
              <a:latin typeface="Times New Roman" panose="02020603050405020304" pitchFamily="18" charset="0"/>
              <a:ea typeface="Calibri" panose="020F0502020204030204" pitchFamily="34" charset="0"/>
            </a:endParaRPr>
          </a:p>
          <a:p>
            <a:r>
              <a:rPr lang="uk-UA" sz="3600" b="1" dirty="0">
                <a:latin typeface="Times New Roman" panose="02020603050405020304" pitchFamily="18" charset="0"/>
                <a:ea typeface="Calibri" panose="020F0502020204030204" pitchFamily="34" charset="0"/>
              </a:rPr>
              <a:t>С</a:t>
            </a:r>
            <a:r>
              <a:rPr lang="uk-UA" sz="3600" b="1" dirty="0">
                <a:effectLst/>
                <a:latin typeface="Times New Roman" panose="02020603050405020304" pitchFamily="18" charset="0"/>
                <a:ea typeface="Calibri" panose="020F0502020204030204" pitchFamily="34" charset="0"/>
              </a:rPr>
              <a:t>корочений запис електронного</a:t>
            </a:r>
          </a:p>
          <a:p>
            <a:r>
              <a:rPr lang="uk-UA" sz="3600" b="1" dirty="0">
                <a:latin typeface="Times New Roman" panose="02020603050405020304" pitchFamily="18" charset="0"/>
                <a:ea typeface="Calibri" panose="020F0502020204030204" pitchFamily="34" charset="0"/>
              </a:rPr>
              <a:t>                       </a:t>
            </a:r>
            <a:r>
              <a:rPr lang="uk-UA" sz="3600" b="1" dirty="0">
                <a:effectLst/>
                <a:latin typeface="Times New Roman" panose="02020603050405020304" pitchFamily="18" charset="0"/>
                <a:ea typeface="Calibri" panose="020F0502020204030204" pitchFamily="34" charset="0"/>
              </a:rPr>
              <a:t>видання</a:t>
            </a:r>
          </a:p>
          <a:p>
            <a:r>
              <a:rPr lang="uk-UA" sz="2800" dirty="0">
                <a:effectLst/>
                <a:latin typeface="Times New Roman" panose="02020603050405020304" pitchFamily="18" charset="0"/>
                <a:ea typeface="Calibri" panose="020F0502020204030204" pitchFamily="34" charset="0"/>
              </a:rPr>
              <a:t>Слободянюк Д. С., Штирьов О. М. Інтелектуальна</a:t>
            </a:r>
          </a:p>
          <a:p>
            <a:r>
              <a:rPr lang="uk-UA" sz="2800" dirty="0">
                <a:effectLst/>
                <a:latin typeface="Times New Roman" panose="02020603050405020304" pitchFamily="18" charset="0"/>
                <a:ea typeface="Calibri" panose="020F0502020204030204" pitchFamily="34" charset="0"/>
              </a:rPr>
              <a:t>власність у системі державного управління України : </a:t>
            </a:r>
          </a:p>
          <a:p>
            <a:r>
              <a:rPr lang="uk-UA" sz="2800" dirty="0">
                <a:effectLst/>
                <a:latin typeface="Times New Roman" panose="02020603050405020304" pitchFamily="18" charset="0"/>
                <a:ea typeface="Calibri" panose="020F0502020204030204" pitchFamily="34" charset="0"/>
              </a:rPr>
              <a:t>теоретичні засади та практичні орієнтири : </a:t>
            </a:r>
          </a:p>
          <a:p>
            <a:r>
              <a:rPr lang="uk-UA" sz="2800" dirty="0">
                <a:effectLst/>
                <a:latin typeface="Times New Roman" panose="02020603050405020304" pitchFamily="18" charset="0"/>
                <a:ea typeface="Calibri" panose="020F0502020204030204" pitchFamily="34" charset="0"/>
              </a:rPr>
              <a:t>монографія. </a:t>
            </a:r>
            <a:br>
              <a:rPr lang="uk-UA" sz="2800" dirty="0">
                <a:effectLst/>
                <a:latin typeface="Times New Roman" panose="02020603050405020304" pitchFamily="18" charset="0"/>
                <a:ea typeface="Calibri" panose="020F0502020204030204" pitchFamily="34" charset="0"/>
              </a:rPr>
            </a:br>
            <a:r>
              <a:rPr lang="en-US" sz="2800" b="1" dirty="0">
                <a:solidFill>
                  <a:srgbClr val="FFC000"/>
                </a:solidFill>
                <a:effectLst/>
                <a:latin typeface="Times New Roman" panose="02020603050405020304" pitchFamily="18" charset="0"/>
                <a:ea typeface="Calibri" panose="020F0502020204030204" pitchFamily="34" charset="0"/>
              </a:rPr>
              <a:t>DOI 10.34132/ 978-617-95574-5-3 </a:t>
            </a:r>
            <a:endParaRPr lang="uk-UA" sz="2800" b="1" dirty="0">
              <a:solidFill>
                <a:srgbClr val="FFC000"/>
              </a:solidFill>
              <a:effectLst/>
              <a:latin typeface="Times New Roman" panose="02020603050405020304" pitchFamily="18" charset="0"/>
              <a:ea typeface="Calibri" panose="020F0502020204030204" pitchFamily="34" charset="0"/>
            </a:endParaRPr>
          </a:p>
          <a:p>
            <a:r>
              <a:rPr lang="en-US" sz="2800" b="1" dirty="0">
                <a:solidFill>
                  <a:srgbClr val="FFC000"/>
                </a:solidFill>
                <a:effectLst/>
                <a:latin typeface="Times New Roman" panose="02020603050405020304" pitchFamily="18" charset="0"/>
                <a:ea typeface="Calibri" panose="020F0502020204030204" pitchFamily="34" charset="0"/>
              </a:rPr>
              <a:t>(</a:t>
            </a:r>
            <a:r>
              <a:rPr lang="uk-UA" sz="2800" b="1" dirty="0">
                <a:solidFill>
                  <a:srgbClr val="FFC000"/>
                </a:solidFill>
                <a:effectLst/>
                <a:latin typeface="Times New Roman" panose="02020603050405020304" pitchFamily="18" charset="0"/>
                <a:ea typeface="Calibri" panose="020F0502020204030204" pitchFamily="34" charset="0"/>
              </a:rPr>
              <a:t>дата </a:t>
            </a:r>
            <a:r>
              <a:rPr lang="uk-UA" sz="2800" b="1" dirty="0" err="1">
                <a:solidFill>
                  <a:srgbClr val="FFC000"/>
                </a:solidFill>
                <a:effectLst/>
                <a:latin typeface="Times New Roman" panose="02020603050405020304" pitchFamily="18" charset="0"/>
                <a:ea typeface="Calibri" panose="020F0502020204030204" pitchFamily="34" charset="0"/>
              </a:rPr>
              <a:t>зверненя</a:t>
            </a:r>
            <a:r>
              <a:rPr lang="uk-UA" sz="2800" b="1" dirty="0">
                <a:solidFill>
                  <a:srgbClr val="FFC000"/>
                </a:solidFill>
                <a:effectLst/>
                <a:latin typeface="Times New Roman" panose="02020603050405020304" pitchFamily="18" charset="0"/>
                <a:ea typeface="Calibri" panose="020F0502020204030204" pitchFamily="34" charset="0"/>
              </a:rPr>
              <a:t> 12.10.2026).</a:t>
            </a:r>
            <a:endParaRPr lang="uk-UA" sz="2400" b="1" dirty="0">
              <a:solidFill>
                <a:srgbClr val="FFC000"/>
              </a:solidFill>
            </a:endParaRPr>
          </a:p>
        </p:txBody>
      </p:sp>
      <p:pic>
        <p:nvPicPr>
          <p:cNvPr id="4" name="Рисунок 3">
            <a:extLst>
              <a:ext uri="{FF2B5EF4-FFF2-40B4-BE49-F238E27FC236}">
                <a16:creationId xmlns:a16="http://schemas.microsoft.com/office/drawing/2014/main" id="{5729D9EB-1C7C-4843-86D6-D0652CB46B5F}"/>
              </a:ext>
            </a:extLst>
          </p:cNvPr>
          <p:cNvPicPr/>
          <p:nvPr/>
        </p:nvPicPr>
        <p:blipFill rotWithShape="1">
          <a:blip r:embed="rId2"/>
          <a:srcRect l="41573" t="16526" r="26740" b="3492"/>
          <a:stretch/>
        </p:blipFill>
        <p:spPr bwMode="auto">
          <a:xfrm>
            <a:off x="8788400" y="2387601"/>
            <a:ext cx="3135340" cy="418253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57035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93E9F55-8507-40A1-9130-720ED34BBF68}"/>
              </a:ext>
            </a:extLst>
          </p:cNvPr>
          <p:cNvPicPr/>
          <p:nvPr/>
        </p:nvPicPr>
        <p:blipFill rotWithShape="1">
          <a:blip r:embed="rId2"/>
          <a:srcRect l="41445" t="16966" r="25922" b="4207"/>
          <a:stretch/>
        </p:blipFill>
        <p:spPr bwMode="auto">
          <a:xfrm>
            <a:off x="8390021" y="267847"/>
            <a:ext cx="2839453" cy="3742819"/>
          </a:xfrm>
          <a:prstGeom prst="rect">
            <a:avLst/>
          </a:prstGeom>
          <a:ln w="57150">
            <a:solidFill>
              <a:srgbClr val="7030A0"/>
            </a:solid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3454D1C8-EFE0-4670-BEA8-64BCBB6F4783}"/>
              </a:ext>
            </a:extLst>
          </p:cNvPr>
          <p:cNvSpPr txBox="1"/>
          <p:nvPr/>
        </p:nvSpPr>
        <p:spPr>
          <a:xfrm>
            <a:off x="90114" y="0"/>
            <a:ext cx="8460328" cy="6564682"/>
          </a:xfrm>
          <a:prstGeom prst="rect">
            <a:avLst/>
          </a:prstGeom>
          <a:noFill/>
        </p:spPr>
        <p:txBody>
          <a:bodyPr wrap="square">
            <a:spAutoFit/>
          </a:bodyPr>
          <a:lstStyle/>
          <a:p>
            <a:pPr>
              <a:lnSpc>
                <a:spcPct val="115000"/>
              </a:lnSpc>
              <a:spcAft>
                <a:spcPts val="1000"/>
              </a:spcAft>
            </a:pPr>
            <a:r>
              <a:rPr lang="uk-UA" sz="3600" b="1" dirty="0">
                <a:effectLst/>
                <a:latin typeface="Times New Roman" panose="02020603050405020304" pitchFamily="18" charset="0"/>
                <a:ea typeface="Calibri" panose="020F0502020204030204" pitchFamily="34" charset="0"/>
              </a:rPr>
              <a:t>  </a:t>
            </a: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b="1" dirty="0">
                <a:effectLst/>
                <a:latin typeface="Times New Roman" panose="02020603050405020304" pitchFamily="18" charset="0"/>
                <a:ea typeface="Calibri" panose="020F0502020204030204" pitchFamily="34" charset="0"/>
                <a:cs typeface="Times New Roman" panose="02020603050405020304" pitchFamily="18" charset="0"/>
              </a:rPr>
              <a:t>Розділ, частина електронної книги</a:t>
            </a:r>
            <a:br>
              <a:rPr lang="uk-UA" sz="2400" dirty="0">
                <a:effectLst/>
                <a:latin typeface="Times New Roman" panose="02020603050405020304" pitchFamily="18" charset="0"/>
                <a:ea typeface="Calibri" panose="020F0502020204030204" pitchFamily="34" charset="0"/>
                <a:cs typeface="Times New Roman" panose="02020603050405020304" pitchFamily="18" charset="0"/>
              </a:rPr>
            </a:b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Шеремет М. К., </a:t>
            </a:r>
            <a:r>
              <a:rPr lang="uk-UA" sz="2400" dirty="0" err="1">
                <a:effectLst/>
                <a:latin typeface="Times New Roman" panose="02020603050405020304" pitchFamily="18" charset="0"/>
                <a:ea typeface="Calibri" panose="020F0502020204030204" pitchFamily="34" charset="0"/>
                <a:cs typeface="Times New Roman" panose="02020603050405020304" pitchFamily="18" charset="0"/>
              </a:rPr>
              <a:t>Боряк</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О. В. Функціональні блоки головного мозку людини. </a:t>
            </a:r>
            <a:r>
              <a:rPr lang="uk-UA" sz="2400" i="1" dirty="0">
                <a:effectLst/>
                <a:latin typeface="Times New Roman" panose="02020603050405020304" pitchFamily="18" charset="0"/>
                <a:ea typeface="Calibri" panose="020F0502020204030204" pitchFamily="34" charset="0"/>
                <a:cs typeface="Times New Roman" panose="02020603050405020304" pitchFamily="18" charset="0"/>
              </a:rPr>
              <a:t>Неврологічні основи логопедії : </a:t>
            </a:r>
            <a:r>
              <a:rPr lang="uk-UA" sz="2400" i="1" dirty="0" err="1">
                <a:effectLst/>
                <a:latin typeface="Times New Roman" panose="02020603050405020304" pitchFamily="18" charset="0"/>
                <a:ea typeface="Calibri" panose="020F0502020204030204" pitchFamily="34" charset="0"/>
                <a:cs typeface="Times New Roman" panose="02020603050405020304" pitchFamily="18" charset="0"/>
              </a:rPr>
              <a:t>навч</a:t>
            </a:r>
            <a:r>
              <a:rPr lang="uk-UA" sz="2400" i="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i="1" dirty="0" err="1">
                <a:effectLst/>
                <a:latin typeface="Times New Roman" panose="02020603050405020304" pitchFamily="18" charset="0"/>
                <a:ea typeface="Calibri" panose="020F0502020204030204" pitchFamily="34" charset="0"/>
                <a:cs typeface="Times New Roman" panose="02020603050405020304" pitchFamily="18" charset="0"/>
              </a:rPr>
              <a:t>посіб</a:t>
            </a:r>
            <a:r>
              <a:rPr lang="uk-UA" sz="2400" i="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Суми : ФОП </a:t>
            </a:r>
            <a:r>
              <a:rPr lang="uk-UA" sz="2400" dirty="0" err="1">
                <a:effectLst/>
                <a:latin typeface="Times New Roman" panose="02020603050405020304" pitchFamily="18" charset="0"/>
                <a:ea typeface="Calibri" panose="020F0502020204030204" pitchFamily="34" charset="0"/>
                <a:cs typeface="Times New Roman" panose="02020603050405020304" pitchFamily="18" charset="0"/>
              </a:rPr>
              <a:t>Цьома</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С. П., 2016. </a:t>
            </a:r>
            <a:r>
              <a:rPr lang="uk-UA" sz="2400" b="1" dirty="0" err="1">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Розд</a:t>
            </a:r>
            <a:r>
              <a:rPr lang="uk-UA" sz="2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2.1. С. 49–52. </a:t>
            </a:r>
            <a:r>
              <a:rPr lang="en-US" sz="2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URL : </a:t>
            </a:r>
            <a:r>
              <a:rPr lang="en-US" sz="2400" b="1" u="sng"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https://library.sspu.edu.ua/wp-content/uploads/2018/04/Boryak_Nevrologichni_osnovy.pdf</a:t>
            </a:r>
            <a:r>
              <a:rPr lang="en-US" sz="2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2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дата звернення : 12.10.2026</a:t>
            </a:r>
            <a:r>
              <a:rPr lang="en-US" sz="2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uk-UA" sz="2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uk-UA" sz="2400" b="1"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                              </a:t>
            </a:r>
            <a:br>
              <a:rPr lang="uk-UA" sz="2400" b="1" dirty="0">
                <a:effectLst/>
                <a:latin typeface="Times New Roman" panose="02020603050405020304" pitchFamily="18" charset="0"/>
                <a:ea typeface="Calibri" panose="020F0502020204030204" pitchFamily="34" charset="0"/>
                <a:cs typeface="Times New Roman" panose="02020603050405020304" pitchFamily="18" charset="0"/>
              </a:rPr>
            </a:b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b="1" dirty="0">
                <a:effectLst/>
                <a:latin typeface="Times New Roman" panose="02020603050405020304" pitchFamily="18" charset="0"/>
                <a:ea typeface="Calibri" panose="020F0502020204030204" pitchFamily="34" charset="0"/>
                <a:cs typeface="Times New Roman" panose="02020603050405020304" pitchFamily="18" charset="0"/>
              </a:rPr>
              <a:t>Скорочений варіант</a:t>
            </a:r>
            <a:br>
              <a:rPr lang="uk-UA" sz="2400" b="1" dirty="0">
                <a:effectLst/>
                <a:latin typeface="Times New Roman" panose="02020603050405020304" pitchFamily="18" charset="0"/>
                <a:ea typeface="Calibri" panose="020F0502020204030204" pitchFamily="34" charset="0"/>
                <a:cs typeface="Times New Roman" panose="02020603050405020304" pitchFamily="18" charset="0"/>
              </a:rPr>
            </a:b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Шеремет М. К., </a:t>
            </a:r>
            <a:r>
              <a:rPr lang="uk-UA" sz="2400" dirty="0" err="1">
                <a:effectLst/>
                <a:latin typeface="Times New Roman" panose="02020603050405020304" pitchFamily="18" charset="0"/>
                <a:ea typeface="Calibri" panose="020F0502020204030204" pitchFamily="34" charset="0"/>
                <a:cs typeface="Times New Roman" panose="02020603050405020304" pitchFamily="18" charset="0"/>
              </a:rPr>
              <a:t>Боряк</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О. В. Функціональні блоки головного мозку людини. </a:t>
            </a:r>
            <a:r>
              <a:rPr lang="uk-UA" sz="2400" i="1" dirty="0">
                <a:effectLst/>
                <a:latin typeface="Times New Roman" panose="02020603050405020304" pitchFamily="18" charset="0"/>
                <a:ea typeface="Calibri" panose="020F0502020204030204" pitchFamily="34" charset="0"/>
                <a:cs typeface="Times New Roman" panose="02020603050405020304" pitchFamily="18" charset="0"/>
              </a:rPr>
              <a:t>Неврологічні основи логопедії : </a:t>
            </a:r>
            <a:r>
              <a:rPr lang="uk-UA" sz="2400" i="1" dirty="0" err="1">
                <a:effectLst/>
                <a:latin typeface="Times New Roman" panose="02020603050405020304" pitchFamily="18" charset="0"/>
                <a:ea typeface="Calibri" panose="020F0502020204030204" pitchFamily="34" charset="0"/>
                <a:cs typeface="Times New Roman" panose="02020603050405020304" pitchFamily="18" charset="0"/>
              </a:rPr>
              <a:t>навч</a:t>
            </a:r>
            <a:r>
              <a:rPr lang="uk-UA" sz="2400" i="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i="1" dirty="0" err="1">
                <a:effectLst/>
                <a:latin typeface="Times New Roman" panose="02020603050405020304" pitchFamily="18" charset="0"/>
                <a:ea typeface="Calibri" panose="020F0502020204030204" pitchFamily="34" charset="0"/>
                <a:cs typeface="Times New Roman" panose="02020603050405020304" pitchFamily="18" charset="0"/>
              </a:rPr>
              <a:t>посіб</a:t>
            </a:r>
            <a:r>
              <a:rPr lang="uk-UA" sz="2400" i="1" dirty="0">
                <a:effectLst/>
                <a:latin typeface="Times New Roman" panose="02020603050405020304" pitchFamily="18" charset="0"/>
                <a:ea typeface="Calibri" panose="020F0502020204030204" pitchFamily="34" charset="0"/>
                <a:cs typeface="Times New Roman" panose="02020603050405020304" pitchFamily="18" charset="0"/>
              </a:rPr>
              <a:t>. Суми, 2016. </a:t>
            </a:r>
            <a:r>
              <a:rPr lang="en-US" sz="2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URL : </a:t>
            </a:r>
            <a:r>
              <a:rPr lang="en-US" sz="2400" b="1" u="sng"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https://library.sspu.edu.ua/wp-content/uploads/2018/04/Boryak_Nevrologichni_osnovy.pdf</a:t>
            </a:r>
            <a:r>
              <a:rPr lang="en-US" sz="2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2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дата звернення : 12.10.2026</a:t>
            </a:r>
            <a:r>
              <a:rPr lang="en-US" sz="2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2400" dirty="0"/>
          </a:p>
        </p:txBody>
      </p:sp>
      <p:pic>
        <p:nvPicPr>
          <p:cNvPr id="7" name="Рисунок 6">
            <a:extLst>
              <a:ext uri="{FF2B5EF4-FFF2-40B4-BE49-F238E27FC236}">
                <a16:creationId xmlns:a16="http://schemas.microsoft.com/office/drawing/2014/main" id="{D7E93F81-898A-4FE6-BD98-F0A4D48DE8F4}"/>
              </a:ext>
            </a:extLst>
          </p:cNvPr>
          <p:cNvPicPr>
            <a:picLocks noChangeAspect="1"/>
          </p:cNvPicPr>
          <p:nvPr/>
        </p:nvPicPr>
        <p:blipFill>
          <a:blip r:embed="rId4"/>
          <a:stretch>
            <a:fillRect/>
          </a:stretch>
        </p:blipFill>
        <p:spPr>
          <a:xfrm>
            <a:off x="9262434" y="2846567"/>
            <a:ext cx="2839452" cy="3848431"/>
          </a:xfrm>
          <a:prstGeom prst="rect">
            <a:avLst/>
          </a:prstGeom>
          <a:ln w="57150">
            <a:solidFill>
              <a:srgbClr val="7030A0"/>
            </a:solidFill>
          </a:ln>
        </p:spPr>
      </p:pic>
    </p:spTree>
    <p:extLst>
      <p:ext uri="{BB962C8B-B14F-4D97-AF65-F5344CB8AC3E}">
        <p14:creationId xmlns:p14="http://schemas.microsoft.com/office/powerpoint/2010/main" val="2987337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     ##issue.viewIssueIdentification##&#10;    ">
            <a:extLst>
              <a:ext uri="{FF2B5EF4-FFF2-40B4-BE49-F238E27FC236}">
                <a16:creationId xmlns:a16="http://schemas.microsoft.com/office/drawing/2014/main" id="{CC329B33-0370-4347-B1CE-742074B36B54}"/>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42042" y="0"/>
            <a:ext cx="2602900" cy="3473904"/>
          </a:xfrm>
          <a:prstGeom prst="rect">
            <a:avLst/>
          </a:prstGeom>
          <a:noFill/>
          <a:ln>
            <a:noFill/>
          </a:ln>
        </p:spPr>
      </p:pic>
      <p:pic>
        <p:nvPicPr>
          <p:cNvPr id="1026" name="Picture 2">
            <a:extLst>
              <a:ext uri="{FF2B5EF4-FFF2-40B4-BE49-F238E27FC236}">
                <a16:creationId xmlns:a16="http://schemas.microsoft.com/office/drawing/2014/main" id="{5390B25E-0D82-459C-8752-9712E87465E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91035" y="3072171"/>
            <a:ext cx="2602899" cy="370234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52914F1-C770-43C6-A4C9-C8CE0D8AD730}"/>
              </a:ext>
            </a:extLst>
          </p:cNvPr>
          <p:cNvSpPr txBox="1"/>
          <p:nvPr/>
        </p:nvSpPr>
        <p:spPr>
          <a:xfrm>
            <a:off x="0" y="49985"/>
            <a:ext cx="8880014" cy="6989414"/>
          </a:xfrm>
          <a:prstGeom prst="rect">
            <a:avLst/>
          </a:prstGeom>
          <a:noFill/>
        </p:spPr>
        <p:txBody>
          <a:bodyPr wrap="square">
            <a:spAutoFit/>
          </a:bodyPr>
          <a:lstStyle/>
          <a:p>
            <a:pPr>
              <a:lnSpc>
                <a:spcPct val="115000"/>
              </a:lnSpc>
              <a:spcAft>
                <a:spcPts val="1000"/>
              </a:spcAft>
            </a:pP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b="1" dirty="0">
                <a:effectLst/>
                <a:latin typeface="Times New Roman" panose="02020603050405020304" pitchFamily="18" charset="0"/>
                <a:ea typeface="Calibri" panose="020F0502020204030204" pitchFamily="34" charset="0"/>
                <a:cs typeface="Times New Roman" panose="02020603050405020304" pitchFamily="18" charset="0"/>
              </a:rPr>
              <a:t>Стаття з електронного журналу </a:t>
            </a:r>
          </a:p>
          <a:p>
            <a:pPr>
              <a:lnSpc>
                <a:spcPct val="115000"/>
              </a:lnSpc>
              <a:spcAft>
                <a:spcPts val="1000"/>
              </a:spcAft>
            </a:pPr>
            <a:r>
              <a:rPr lang="uk-UA" sz="3600" b="1" dirty="0">
                <a:latin typeface="Times New Roman" panose="02020603050405020304" pitchFamily="18" charset="0"/>
                <a:ea typeface="Calibri" panose="020F0502020204030204" pitchFamily="34" charset="0"/>
                <a:cs typeface="Times New Roman" panose="02020603050405020304" pitchFamily="18" charset="0"/>
              </a:rPr>
              <a:t>              </a:t>
            </a:r>
            <a:r>
              <a:rPr lang="uk-UA" sz="3600" b="1" dirty="0">
                <a:effectLst/>
                <a:latin typeface="Times New Roman" panose="02020603050405020304" pitchFamily="18" charset="0"/>
                <a:ea typeface="Calibri" panose="020F0502020204030204" pitchFamily="34" charset="0"/>
                <a:cs typeface="Times New Roman" panose="02020603050405020304" pitchFamily="18" charset="0"/>
              </a:rPr>
              <a:t>або   наукового збірника</a:t>
            </a:r>
            <a:br>
              <a:rPr lang="uk-UA" sz="2400" dirty="0">
                <a:effectLst/>
                <a:latin typeface="Times New Roman" panose="02020603050405020304" pitchFamily="18" charset="0"/>
                <a:ea typeface="Calibri" panose="020F0502020204030204" pitchFamily="34" charset="0"/>
                <a:cs typeface="Times New Roman" panose="02020603050405020304" pitchFamily="18" charset="0"/>
              </a:rPr>
            </a:br>
            <a:r>
              <a:rPr lang="en-US" sz="2400" dirty="0" err="1">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rPr>
              <a:t>Вержиховська</a:t>
            </a:r>
            <a:r>
              <a:rPr lang="uk-UA" sz="2400"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rPr>
              <a:t> О.</a:t>
            </a:r>
            <a:r>
              <a:rPr lang="en-US" sz="2400"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rPr>
              <a:t>Галецька</a:t>
            </a:r>
            <a:r>
              <a:rPr lang="uk-UA" sz="2400"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rPr>
              <a:t> Ю. </a:t>
            </a:r>
            <a:r>
              <a:rPr lang="en-US" sz="2400" strike="noStrike" dirty="0" err="1">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Дослідження</a:t>
            </a:r>
            <a:r>
              <a:rPr lang="en-US" sz="2400" strike="noStrike"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en-US" sz="2400" strike="noStrike" dirty="0" err="1">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рівня</a:t>
            </a:r>
            <a:r>
              <a:rPr lang="en-US" sz="2400" strike="noStrike"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en-US" sz="2400" strike="noStrike" dirty="0" err="1">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сформованості</a:t>
            </a:r>
            <a:r>
              <a:rPr lang="en-US" sz="2400" strike="noStrike"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en-US" sz="2400" strike="noStrike" dirty="0" err="1">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фонетичної</a:t>
            </a:r>
            <a:r>
              <a:rPr lang="en-US" sz="2400" strike="noStrike"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en-US" sz="2400" strike="noStrike" dirty="0" err="1">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сторони</a:t>
            </a:r>
            <a:r>
              <a:rPr lang="en-US" sz="2400" strike="noStrike"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en-US" sz="2400" strike="noStrike" dirty="0" err="1">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мовлення</a:t>
            </a:r>
            <a:r>
              <a:rPr lang="en-US" sz="2400" strike="noStrike"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у </a:t>
            </a:r>
            <a:r>
              <a:rPr lang="en-US" sz="2400" strike="noStrike" dirty="0" err="1">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дітей</a:t>
            </a:r>
            <a:r>
              <a:rPr lang="en-US" sz="2400" strike="noStrike"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en-US" sz="2400" strike="noStrike" dirty="0" err="1">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старшого</a:t>
            </a:r>
            <a:r>
              <a:rPr lang="en-US" sz="2400" strike="noStrike"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en-US" sz="2400" strike="noStrike" dirty="0" err="1">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дошкільного</a:t>
            </a:r>
            <a:r>
              <a:rPr lang="en-US" sz="2400" strike="noStrike"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en-US" sz="2400" strike="noStrike" dirty="0" err="1">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віку</a:t>
            </a:r>
            <a:r>
              <a:rPr lang="en-US" sz="2400" strike="noStrike"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en-US" sz="2400" strike="noStrike" dirty="0" err="1">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із</a:t>
            </a:r>
            <a:r>
              <a:rPr lang="en-US" sz="2400" strike="noStrike"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en-US" sz="2400" strike="noStrike" dirty="0" err="1">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загальним</a:t>
            </a:r>
            <a:r>
              <a:rPr lang="en-US" sz="2400" strike="noStrike"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en-US" sz="2400" strike="noStrike" dirty="0" err="1">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недорозвитком</a:t>
            </a:r>
            <a:r>
              <a:rPr lang="en-US" sz="2400" strike="noStrike"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en-US" sz="2400" strike="noStrike" dirty="0" err="1">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мовлення</a:t>
            </a:r>
            <a:r>
              <a:rPr lang="en-US" sz="2400" strike="noStrike"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IV </a:t>
            </a:r>
            <a:r>
              <a:rPr lang="en-US" sz="2400" strike="noStrike" dirty="0" err="1">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рівня</a:t>
            </a:r>
            <a:r>
              <a:rPr lang="uk-UA" sz="2400"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2400" b="1" i="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Актуальні питання корекційної освіти (педагогічні науки) : </a:t>
            </a:r>
            <a:r>
              <a:rPr lang="uk-UA" sz="2400" b="1" i="1" dirty="0" err="1">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зб</a:t>
            </a:r>
            <a:r>
              <a:rPr lang="uk-UA" sz="2400" b="1" i="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наук. пр</a:t>
            </a:r>
            <a:r>
              <a:rPr lang="uk-UA" sz="2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2026. </a:t>
            </a:r>
            <a:r>
              <a:rPr lang="uk-UA" sz="2400" b="1" dirty="0" err="1">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Вип</a:t>
            </a:r>
            <a:r>
              <a:rPr lang="uk-UA" sz="2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27. </a:t>
            </a:r>
            <a:r>
              <a:rPr lang="en-US" sz="2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URL: </a:t>
            </a:r>
            <a:r>
              <a:rPr lang="uk-UA" sz="2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https://aqce.kpnu.edu.ua/article/view/359194/344913</a:t>
            </a:r>
            <a:br>
              <a:rPr lang="uk-UA" sz="2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br>
            <a:r>
              <a:rPr lang="uk-UA" sz="2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(дата звернення 12.10.2026).</a:t>
            </a:r>
            <a:br>
              <a:rPr lang="uk-UA" sz="2400" dirty="0">
                <a:solidFill>
                  <a:schemeClr val="tx2"/>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2400" dirty="0" err="1">
                <a:effectLst/>
                <a:latin typeface="Times New Roman" panose="02020603050405020304" pitchFamily="18" charset="0"/>
                <a:ea typeface="Calibri" panose="020F0502020204030204" pitchFamily="34" charset="0"/>
              </a:rPr>
              <a:t>Барболін</a:t>
            </a:r>
            <a:r>
              <a:rPr lang="en-US" sz="2400" dirty="0">
                <a:effectLst/>
                <a:latin typeface="Times New Roman" panose="02020603050405020304" pitchFamily="18" charset="0"/>
                <a:ea typeface="Calibri" panose="020F0502020204030204" pitchFamily="34" charset="0"/>
              </a:rPr>
              <a:t> </a:t>
            </a:r>
            <a:r>
              <a:rPr lang="uk-UA" sz="2400" dirty="0">
                <a:effectLst/>
                <a:latin typeface="Times New Roman" panose="02020603050405020304" pitchFamily="18" charset="0"/>
                <a:ea typeface="Calibri" panose="020F0502020204030204" pitchFamily="34" charset="0"/>
              </a:rPr>
              <a:t>І. </a:t>
            </a:r>
            <a:r>
              <a:rPr lang="en-US" sz="2400" strike="noStrike" dirty="0" err="1">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Психологічні</a:t>
            </a:r>
            <a:r>
              <a:rPr lang="en-US" sz="2400" strike="noStrike" dirty="0">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 </a:t>
            </a:r>
            <a:r>
              <a:rPr lang="en-US" sz="2400" strike="noStrike" dirty="0" err="1">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особливості</a:t>
            </a:r>
            <a:r>
              <a:rPr lang="en-US" sz="2400" strike="noStrike" dirty="0">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 </a:t>
            </a:r>
            <a:r>
              <a:rPr lang="en-US" sz="2400" strike="noStrike" dirty="0" err="1">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підлітків</a:t>
            </a:r>
            <a:r>
              <a:rPr lang="en-US" sz="2400" strike="noStrike" dirty="0">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 з </a:t>
            </a:r>
            <a:r>
              <a:rPr lang="en-US" sz="2400" strike="noStrike" dirty="0" err="1">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тяжкими</a:t>
            </a:r>
            <a:r>
              <a:rPr lang="en-US" sz="2400" strike="noStrike" dirty="0">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 </a:t>
            </a:r>
            <a:r>
              <a:rPr lang="en-US" sz="2400" strike="noStrike" dirty="0" err="1">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порушеннями</a:t>
            </a:r>
            <a:r>
              <a:rPr lang="en-US" sz="2400" strike="noStrike" dirty="0">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 </a:t>
            </a:r>
            <a:r>
              <a:rPr lang="en-US" sz="2400" strike="noStrike" dirty="0" err="1">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мовлення</a:t>
            </a:r>
            <a:r>
              <a:rPr lang="en-US" sz="2400" strike="noStrike" dirty="0">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 в </a:t>
            </a:r>
            <a:r>
              <a:rPr lang="en-US" sz="2400" strike="noStrike" dirty="0" err="1">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контексті</a:t>
            </a:r>
            <a:r>
              <a:rPr lang="en-US" sz="2400" strike="noStrike" dirty="0">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 </a:t>
            </a:r>
            <a:r>
              <a:rPr lang="en-US" sz="2400" strike="noStrike" dirty="0" err="1">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становлення</a:t>
            </a:r>
            <a:r>
              <a:rPr lang="en-US" sz="2400" strike="noStrike" dirty="0">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 </a:t>
            </a:r>
            <a:r>
              <a:rPr lang="en-US" sz="2400" strike="noStrike" dirty="0" err="1">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ціннісно-смислової</a:t>
            </a:r>
            <a:r>
              <a:rPr lang="en-US" sz="2400" strike="noStrike" dirty="0">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 </a:t>
            </a:r>
            <a:r>
              <a:rPr lang="en-US" sz="2400" strike="noStrike" dirty="0" err="1">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сфери</a:t>
            </a:r>
            <a:r>
              <a:rPr lang="uk-UA" sz="2400" dirty="0">
                <a:effectLst/>
                <a:latin typeface="Times New Roman" panose="02020603050405020304" pitchFamily="18" charset="0"/>
                <a:ea typeface="Calibri" panose="020F0502020204030204" pitchFamily="34" charset="0"/>
              </a:rPr>
              <a:t>. </a:t>
            </a:r>
            <a:r>
              <a:rPr lang="uk-UA" sz="2400" b="1" i="1" dirty="0">
                <a:solidFill>
                  <a:srgbClr val="FFC000"/>
                </a:solidFill>
                <a:effectLst/>
                <a:latin typeface="Times New Roman" panose="02020603050405020304" pitchFamily="18" charset="0"/>
                <a:ea typeface="Calibri" panose="020F0502020204030204" pitchFamily="34" charset="0"/>
              </a:rPr>
              <a:t>Особлива дитина : навчання і виховання : наук., </a:t>
            </a:r>
            <a:r>
              <a:rPr lang="uk-UA" sz="2400" b="1" i="1" dirty="0" err="1">
                <a:solidFill>
                  <a:srgbClr val="FFC000"/>
                </a:solidFill>
                <a:effectLst/>
                <a:latin typeface="Times New Roman" panose="02020603050405020304" pitchFamily="18" charset="0"/>
                <a:ea typeface="Calibri" panose="020F0502020204030204" pitchFamily="34" charset="0"/>
              </a:rPr>
              <a:t>навч</a:t>
            </a:r>
            <a:r>
              <a:rPr lang="uk-UA" sz="2400" b="1" i="1" dirty="0">
                <a:solidFill>
                  <a:srgbClr val="FFC000"/>
                </a:solidFill>
                <a:effectLst/>
                <a:latin typeface="Times New Roman" panose="02020603050405020304" pitchFamily="18" charset="0"/>
                <a:ea typeface="Calibri" panose="020F0502020204030204" pitchFamily="34" charset="0"/>
              </a:rPr>
              <a:t>., </a:t>
            </a:r>
            <a:r>
              <a:rPr lang="uk-UA" sz="2400" b="1" i="1" dirty="0" err="1">
                <a:solidFill>
                  <a:srgbClr val="FFC000"/>
                </a:solidFill>
                <a:effectLst/>
                <a:latin typeface="Times New Roman" panose="02020603050405020304" pitchFamily="18" charset="0"/>
                <a:ea typeface="Calibri" panose="020F0502020204030204" pitchFamily="34" charset="0"/>
              </a:rPr>
              <a:t>інформ</a:t>
            </a:r>
            <a:r>
              <a:rPr lang="uk-UA" sz="2400" b="1" i="1" dirty="0">
                <a:solidFill>
                  <a:srgbClr val="FFC000"/>
                </a:solidFill>
                <a:effectLst/>
                <a:latin typeface="Times New Roman" panose="02020603050405020304" pitchFamily="18" charset="0"/>
                <a:ea typeface="Calibri" panose="020F0502020204030204" pitchFamily="34" charset="0"/>
              </a:rPr>
              <a:t>. </a:t>
            </a:r>
            <a:r>
              <a:rPr lang="uk-UA" sz="2400" b="1" i="1" dirty="0" err="1">
                <a:solidFill>
                  <a:srgbClr val="FFC000"/>
                </a:solidFill>
                <a:effectLst/>
                <a:latin typeface="Times New Roman" panose="02020603050405020304" pitchFamily="18" charset="0"/>
                <a:ea typeface="Calibri" panose="020F0502020204030204" pitchFamily="34" charset="0"/>
              </a:rPr>
              <a:t>журн</a:t>
            </a:r>
            <a:r>
              <a:rPr lang="uk-UA" sz="2400" b="1" dirty="0">
                <a:solidFill>
                  <a:srgbClr val="FFC000"/>
                </a:solidFill>
                <a:effectLst/>
                <a:latin typeface="Times New Roman" panose="02020603050405020304" pitchFamily="18" charset="0"/>
                <a:ea typeface="Calibri" panose="020F0502020204030204" pitchFamily="34" charset="0"/>
              </a:rPr>
              <a:t>. 2026. № 2 (122). С. 23–41. </a:t>
            </a:r>
            <a:r>
              <a:rPr lang="en-US" sz="2400" b="1" dirty="0">
                <a:solidFill>
                  <a:srgbClr val="FFC000"/>
                </a:solidFill>
                <a:effectLst/>
                <a:latin typeface="Times New Roman" panose="02020603050405020304" pitchFamily="18" charset="0"/>
                <a:ea typeface="Calibri" panose="020F0502020204030204" pitchFamily="34" charset="0"/>
              </a:rPr>
              <a:t>URL: </a:t>
            </a:r>
            <a:r>
              <a:rPr lang="en-US" sz="2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https://ojs.csnukr.in.ua/index.php/Exceptional_child/article/view/328/293</a:t>
            </a:r>
            <a:r>
              <a:rPr lang="en-US" sz="2400" b="1" dirty="0">
                <a:solidFill>
                  <a:srgbClr val="FFC000"/>
                </a:solidFill>
                <a:effectLst/>
                <a:latin typeface="Times New Roman" panose="02020603050405020304" pitchFamily="18" charset="0"/>
                <a:ea typeface="Calibri" panose="020F0502020204030204" pitchFamily="34" charset="0"/>
              </a:rPr>
              <a:t> (</a:t>
            </a:r>
            <a:r>
              <a:rPr lang="en-US" sz="2400" b="1" dirty="0" err="1">
                <a:solidFill>
                  <a:srgbClr val="FFC000"/>
                </a:solidFill>
                <a:effectLst/>
                <a:latin typeface="Times New Roman" panose="02020603050405020304" pitchFamily="18" charset="0"/>
                <a:ea typeface="Calibri" panose="020F0502020204030204" pitchFamily="34" charset="0"/>
              </a:rPr>
              <a:t>дата</a:t>
            </a:r>
            <a:r>
              <a:rPr lang="en-US" sz="2400" b="1" dirty="0">
                <a:solidFill>
                  <a:srgbClr val="FFC000"/>
                </a:solidFill>
                <a:effectLst/>
                <a:latin typeface="Times New Roman" panose="02020603050405020304" pitchFamily="18" charset="0"/>
                <a:ea typeface="Calibri" panose="020F0502020204030204" pitchFamily="34" charset="0"/>
              </a:rPr>
              <a:t> </a:t>
            </a:r>
            <a:r>
              <a:rPr lang="en-US" sz="2400" b="1" dirty="0" err="1">
                <a:solidFill>
                  <a:srgbClr val="FFC000"/>
                </a:solidFill>
                <a:effectLst/>
                <a:latin typeface="Times New Roman" panose="02020603050405020304" pitchFamily="18" charset="0"/>
                <a:ea typeface="Calibri" panose="020F0502020204030204" pitchFamily="34" charset="0"/>
              </a:rPr>
              <a:t>звернення</a:t>
            </a:r>
            <a:r>
              <a:rPr lang="en-US" sz="2400" b="1" dirty="0">
                <a:solidFill>
                  <a:srgbClr val="FFC000"/>
                </a:solidFill>
                <a:effectLst/>
                <a:latin typeface="Times New Roman" panose="02020603050405020304" pitchFamily="18" charset="0"/>
                <a:ea typeface="Calibri" panose="020F0502020204030204" pitchFamily="34" charset="0"/>
              </a:rPr>
              <a:t> 12.10.2026).</a:t>
            </a:r>
            <a:endParaRPr lang="uk-UA" sz="2400" b="1"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5282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F2DAF7-FC7E-4CF1-A7BA-3FB3541581C9}"/>
              </a:ext>
            </a:extLst>
          </p:cNvPr>
          <p:cNvSpPr txBox="1"/>
          <p:nvPr/>
        </p:nvSpPr>
        <p:spPr>
          <a:xfrm>
            <a:off x="203200" y="166611"/>
            <a:ext cx="11988800" cy="6683946"/>
          </a:xfrm>
          <a:prstGeom prst="rect">
            <a:avLst/>
          </a:prstGeom>
          <a:noFill/>
        </p:spPr>
        <p:txBody>
          <a:bodyPr wrap="square">
            <a:spAutoFit/>
          </a:bodyPr>
          <a:lstStyle/>
          <a:p>
            <a:pPr>
              <a:lnSpc>
                <a:spcPct val="115000"/>
              </a:lnSpc>
              <a:spcAft>
                <a:spcPts val="1000"/>
              </a:spcAft>
            </a:pPr>
            <a:r>
              <a:rPr lang="uk-UA" sz="3200" b="1" dirty="0">
                <a:latin typeface="Times New Roman" panose="02020603050405020304" pitchFamily="18" charset="0"/>
                <a:ea typeface="Calibri" panose="020F0502020204030204" pitchFamily="34" charset="0"/>
                <a:cs typeface="Times New Roman" panose="02020603050405020304" pitchFamily="18" charset="0"/>
              </a:rPr>
              <a:t>                                    </a:t>
            </a:r>
            <a:r>
              <a:rPr lang="uk-UA" sz="3600" b="1" dirty="0">
                <a:effectLst/>
                <a:latin typeface="Times New Roman" panose="02020603050405020304" pitchFamily="18" charset="0"/>
                <a:ea typeface="Calibri" panose="020F0502020204030204" pitchFamily="34" charset="0"/>
                <a:cs typeface="Times New Roman" panose="02020603050405020304" pitchFamily="18" charset="0"/>
              </a:rPr>
              <a:t>Закони України</a:t>
            </a:r>
            <a:br>
              <a:rPr lang="uk-UA" sz="2800" dirty="0">
                <a:effectLst/>
                <a:latin typeface="Times New Roman" panose="02020603050405020304" pitchFamily="18" charset="0"/>
                <a:ea typeface="Calibri" panose="020F0502020204030204" pitchFamily="34" charset="0"/>
                <a:cs typeface="Times New Roman" panose="02020603050405020304" pitchFamily="18" charset="0"/>
              </a:rPr>
            </a:b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Про вищу освіту : Закон України №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2145-VIII</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від 5 верес. 2017 р., остання ред. 31.07.2026 р. Ч</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инний</a:t>
            </a:r>
            <a:r>
              <a:rPr lang="uk-UA" sz="2800" dirty="0">
                <a:latin typeface="Times New Roman" panose="02020603050405020304" pitchFamily="18" charset="0"/>
                <a:ea typeface="Calibri" panose="020F0502020204030204" pitchFamily="34" charset="0"/>
                <a:cs typeface="Times New Roman" panose="02020603050405020304" pitchFamily="18" charset="0"/>
              </a:rPr>
              <a:t>. </a:t>
            </a:r>
            <a:r>
              <a:rPr lang="uk-UA" sz="2800" b="1" i="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Верховна Рада України. Законодавство України : сайт</a:t>
            </a:r>
            <a:r>
              <a:rPr lang="uk-UA" sz="28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URL: </a:t>
            </a:r>
            <a:r>
              <a:rPr lang="en-US" sz="2800" b="1" u="sng"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https://zakon.rada.gov.ua/laws/show/2145-19#n1854</a:t>
            </a:r>
            <a:r>
              <a:rPr lang="uk-UA" sz="28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(дата звернення 12.10.2026). </a:t>
            </a:r>
          </a:p>
          <a:p>
            <a:pPr>
              <a:lnSpc>
                <a:spcPct val="115000"/>
              </a:lnSpc>
              <a:spcAft>
                <a:spcPts val="1000"/>
              </a:spcAft>
            </a:pPr>
            <a:r>
              <a:rPr lang="uk-UA" sz="2800" b="1" dirty="0">
                <a:latin typeface="Times New Roman" panose="02020603050405020304" pitchFamily="18" charset="0"/>
                <a:ea typeface="Calibri" panose="020F0502020204030204" pitchFamily="34" charset="0"/>
                <a:cs typeface="Times New Roman" panose="02020603050405020304" pitchFamily="18" charset="0"/>
              </a:rPr>
              <a:t>                                  </a:t>
            </a:r>
            <a:r>
              <a:rPr lang="uk-UA" sz="3600" b="1" dirty="0">
                <a:latin typeface="Times New Roman" panose="02020603050405020304" pitchFamily="18" charset="0"/>
                <a:ea typeface="Calibri" panose="020F0502020204030204" pitchFamily="34" charset="0"/>
                <a:cs typeface="Times New Roman" panose="02020603050405020304" pitchFamily="18" charset="0"/>
              </a:rPr>
              <a:t>Т</a:t>
            </a:r>
            <a:r>
              <a:rPr lang="uk-UA" sz="3600" b="1" dirty="0">
                <a:effectLst/>
                <a:latin typeface="Times New Roman" panose="02020603050405020304" pitchFamily="18" charset="0"/>
                <a:ea typeface="Calibri" panose="020F0502020204030204" pitchFamily="34" charset="0"/>
                <a:cs typeface="Times New Roman" panose="02020603050405020304" pitchFamily="18" charset="0"/>
              </a:rPr>
              <a:t>ези наукової конференції</a:t>
            </a:r>
            <a:endParaRPr lang="uk-UA"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Лозко</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Г. С. Щодо датування першої писемної згадки назви Україна. </a:t>
            </a:r>
            <a:r>
              <a:rPr lang="uk-UA" sz="2800" b="1" i="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Миколаївщина </a:t>
            </a:r>
            <a:r>
              <a:rPr lang="uk-UA" sz="2800" b="1" i="1" dirty="0" err="1">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поліетнічна</a:t>
            </a:r>
            <a:r>
              <a:rPr lang="uk-UA" sz="2800" b="1" i="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 минуле та сьогодення національних меншин (спільнот) регіону : наук.-</a:t>
            </a:r>
            <a:r>
              <a:rPr lang="uk-UA" sz="2800" b="1" i="1" dirty="0" err="1">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практ</a:t>
            </a:r>
            <a:r>
              <a:rPr lang="uk-UA" sz="2800" b="1" i="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2800" b="1" i="1" dirty="0" err="1">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конф</a:t>
            </a:r>
            <a:r>
              <a:rPr lang="uk-UA" sz="2800" b="1" i="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21 трав. 2026 р., м. Миколаїв</a:t>
            </a:r>
            <a:r>
              <a:rPr lang="uk-UA" sz="28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2800" b="1" i="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тези.</a:t>
            </a:r>
            <a:r>
              <a:rPr lang="uk-UA" sz="28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Миколаїв : Вид-во ЧНУ ім. Петра Могили, 2026. С. 27–30. </a:t>
            </a:r>
            <a:r>
              <a:rPr lang="en-US" sz="28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URL :  </a:t>
            </a:r>
            <a:r>
              <a:rPr lang="en-US" sz="2800" b="1" u="sng"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https://dspace.chmnu.edu.ua/jspui/handle/123456789/3194</a:t>
            </a:r>
            <a:r>
              <a:rPr lang="en-US" sz="28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uk-UA" sz="32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дата звернення 12.10.2026</a:t>
            </a:r>
            <a:r>
              <a:rPr lang="en-US" sz="32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uk-UA" sz="3200" b="1"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7283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810A31-A29D-4AFA-8804-8645E79647C9}"/>
              </a:ext>
            </a:extLst>
          </p:cNvPr>
          <p:cNvSpPr txBox="1"/>
          <p:nvPr/>
        </p:nvSpPr>
        <p:spPr>
          <a:xfrm>
            <a:off x="0" y="1"/>
            <a:ext cx="7305515" cy="6740307"/>
          </a:xfrm>
          <a:prstGeom prst="rect">
            <a:avLst/>
          </a:prstGeom>
          <a:noFill/>
        </p:spPr>
        <p:txBody>
          <a:bodyPr wrap="square">
            <a:spAutoFit/>
          </a:bodyPr>
          <a:lstStyle/>
          <a:p>
            <a:r>
              <a:rPr lang="uk-UA" sz="3600" b="1" dirty="0">
                <a:latin typeface="Times New Roman" panose="02020603050405020304" pitchFamily="18" charset="0"/>
                <a:ea typeface="Times New Roman" panose="02020603050405020304" pitchFamily="18" charset="0"/>
              </a:rPr>
              <a:t>                   </a:t>
            </a:r>
            <a:r>
              <a:rPr lang="uk-UA" sz="3600" b="1" dirty="0" err="1">
                <a:effectLst/>
                <a:latin typeface="Times New Roman" panose="02020603050405020304" pitchFamily="18" charset="0"/>
                <a:ea typeface="Times New Roman" panose="02020603050405020304" pitchFamily="18" charset="0"/>
              </a:rPr>
              <a:t>Вебсайт</a:t>
            </a:r>
            <a:br>
              <a:rPr lang="uk-UA" sz="2400" b="1" dirty="0">
                <a:effectLst/>
                <a:latin typeface="Times New Roman" panose="02020603050405020304" pitchFamily="18" charset="0"/>
                <a:ea typeface="Times New Roman" panose="02020603050405020304" pitchFamily="18" charset="0"/>
              </a:rPr>
            </a:br>
            <a:r>
              <a:rPr lang="uk-UA" sz="2400" dirty="0">
                <a:effectLst/>
                <a:latin typeface="Times New Roman" panose="02020603050405020304" pitchFamily="18" charset="0"/>
                <a:ea typeface="Times New Roman" panose="02020603050405020304" pitchFamily="18" charset="0"/>
              </a:rPr>
              <a:t>Чорноморський національний університет імені Петра Могили : </a:t>
            </a:r>
            <a:r>
              <a:rPr lang="uk-UA" sz="2400" dirty="0" err="1">
                <a:effectLst/>
                <a:latin typeface="Times New Roman" panose="02020603050405020304" pitchFamily="18" charset="0"/>
                <a:ea typeface="Times New Roman" panose="02020603050405020304" pitchFamily="18" charset="0"/>
              </a:rPr>
              <a:t>вебсайт</a:t>
            </a:r>
            <a:r>
              <a:rPr lang="uk-UA" sz="2400" dirty="0">
                <a:effectLst/>
                <a:latin typeface="Times New Roman" panose="02020603050405020304" pitchFamily="18" charset="0"/>
                <a:ea typeface="Times New Roman" panose="02020603050405020304" pitchFamily="18" charset="0"/>
              </a:rPr>
              <a:t>. URL: </a:t>
            </a:r>
            <a:r>
              <a:rPr lang="uk-UA" sz="2400" u="sng" dirty="0">
                <a:effectLst/>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https://chmnu.edu.ua/</a:t>
            </a:r>
            <a:r>
              <a:rPr lang="uk-UA" sz="2400" dirty="0">
                <a:effectLst/>
                <a:latin typeface="Times New Roman" panose="02020603050405020304" pitchFamily="18" charset="0"/>
                <a:ea typeface="Times New Roman" panose="02020603050405020304" pitchFamily="18" charset="0"/>
              </a:rPr>
              <a:t> (дата звернення : 12.10.2026).</a:t>
            </a:r>
          </a:p>
          <a:p>
            <a:r>
              <a:rPr lang="uk-UA" sz="2400" dirty="0">
                <a:effectLst/>
                <a:latin typeface="Times New Roman" panose="02020603050405020304" pitchFamily="18" charset="0"/>
                <a:ea typeface="Times New Roman" panose="02020603050405020304" pitchFamily="18" charset="0"/>
              </a:rPr>
              <a:t>                      </a:t>
            </a:r>
            <a:r>
              <a:rPr lang="uk-UA" sz="3600" b="1" dirty="0">
                <a:effectLst/>
                <a:latin typeface="Times New Roman" panose="02020603050405020304" pitchFamily="18" charset="0"/>
                <a:ea typeface="Times New Roman" panose="02020603050405020304" pitchFamily="18" charset="0"/>
              </a:rPr>
              <a:t>Сторінка </a:t>
            </a:r>
            <a:r>
              <a:rPr lang="uk-UA" sz="3600" b="1" dirty="0" err="1">
                <a:effectLst/>
                <a:latin typeface="Times New Roman" panose="02020603050405020304" pitchFamily="18" charset="0"/>
                <a:ea typeface="Times New Roman" panose="02020603050405020304" pitchFamily="18" charset="0"/>
              </a:rPr>
              <a:t>вебсайту</a:t>
            </a:r>
            <a:endParaRPr lang="uk-UA" sz="3600" dirty="0">
              <a:effectLst/>
              <a:latin typeface="Times New Roman" panose="02020603050405020304" pitchFamily="18" charset="0"/>
              <a:ea typeface="Times New Roman" panose="02020603050405020304" pitchFamily="18" charset="0"/>
            </a:endParaRPr>
          </a:p>
          <a:p>
            <a:r>
              <a:rPr lang="uk-UA" sz="2400" dirty="0">
                <a:effectLst/>
                <a:latin typeface="Times New Roman" panose="02020603050405020304" pitchFamily="18" charset="0"/>
                <a:ea typeface="Times New Roman" panose="02020603050405020304" pitchFamily="18" charset="0"/>
              </a:rPr>
              <a:t>Кафедра соціальної роботи, педагогіка і логопедії. </a:t>
            </a:r>
            <a:r>
              <a:rPr lang="uk-UA" sz="2400" b="1" i="1" dirty="0">
                <a:solidFill>
                  <a:srgbClr val="FFC000"/>
                </a:solidFill>
                <a:effectLst/>
                <a:latin typeface="Times New Roman" panose="02020603050405020304" pitchFamily="18" charset="0"/>
                <a:ea typeface="Times New Roman" panose="02020603050405020304" pitchFamily="18" charset="0"/>
              </a:rPr>
              <a:t>Чорноморський національний університет імені Петра Могили : </a:t>
            </a:r>
            <a:r>
              <a:rPr lang="uk-UA" sz="2400" b="1" i="1" dirty="0" err="1">
                <a:solidFill>
                  <a:srgbClr val="FFC000"/>
                </a:solidFill>
                <a:effectLst/>
                <a:latin typeface="Times New Roman" panose="02020603050405020304" pitchFamily="18" charset="0"/>
                <a:ea typeface="Times New Roman" panose="02020603050405020304" pitchFamily="18" charset="0"/>
              </a:rPr>
              <a:t>вебсайт</a:t>
            </a:r>
            <a:r>
              <a:rPr lang="uk-UA" sz="2400" b="1" i="1" dirty="0">
                <a:solidFill>
                  <a:srgbClr val="FFC000"/>
                </a:solidFill>
                <a:effectLst/>
                <a:latin typeface="Times New Roman" panose="02020603050405020304" pitchFamily="18" charset="0"/>
                <a:ea typeface="Times New Roman" panose="02020603050405020304" pitchFamily="18" charset="0"/>
              </a:rPr>
              <a:t>.</a:t>
            </a:r>
            <a:r>
              <a:rPr lang="uk-UA" sz="2400" b="1" dirty="0">
                <a:solidFill>
                  <a:srgbClr val="FFC000"/>
                </a:solidFill>
                <a:effectLst/>
                <a:latin typeface="Times New Roman" panose="02020603050405020304" pitchFamily="18" charset="0"/>
                <a:ea typeface="Times New Roman" panose="02020603050405020304" pitchFamily="18" charset="0"/>
              </a:rPr>
              <a:t> URL: </a:t>
            </a:r>
            <a:r>
              <a:rPr lang="uk-UA" sz="2400" b="1" u="sng" dirty="0">
                <a:solidFill>
                  <a:srgbClr val="FFC000"/>
                </a:solidFill>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https://chmnu.edu.ua/kafedra-sotsialnoyi-roboti-upravlinnya-i-pedagogiki/</a:t>
            </a:r>
            <a:r>
              <a:rPr lang="uk-UA" sz="2400" b="1" dirty="0">
                <a:solidFill>
                  <a:srgbClr val="FFC000"/>
                </a:solidFill>
                <a:effectLst/>
                <a:latin typeface="Times New Roman" panose="02020603050405020304" pitchFamily="18" charset="0"/>
                <a:ea typeface="Times New Roman" panose="02020603050405020304" pitchFamily="18" charset="0"/>
              </a:rPr>
              <a:t> (дата звернення : 12.10.2026). </a:t>
            </a:r>
            <a:br>
              <a:rPr lang="uk-UA" sz="2400" dirty="0">
                <a:effectLst/>
                <a:latin typeface="Times New Roman" panose="02020603050405020304" pitchFamily="18" charset="0"/>
                <a:ea typeface="Times New Roman" panose="02020603050405020304" pitchFamily="18" charset="0"/>
              </a:rPr>
            </a:br>
            <a:br>
              <a:rPr lang="uk-UA" sz="2400" dirty="0">
                <a:effectLst/>
                <a:latin typeface="Times New Roman" panose="02020603050405020304" pitchFamily="18" charset="0"/>
                <a:ea typeface="Times New Roman" panose="02020603050405020304" pitchFamily="18" charset="0"/>
              </a:rPr>
            </a:br>
            <a:r>
              <a:rPr lang="uk-UA" sz="2400" dirty="0">
                <a:effectLst/>
                <a:latin typeface="Times New Roman" panose="02020603050405020304" pitchFamily="18" charset="0"/>
                <a:ea typeface="Times New Roman" panose="02020603050405020304" pitchFamily="18" charset="0"/>
              </a:rPr>
              <a:t>Логопед у медичному центрі: з якими проблемами можна звернутися.</a:t>
            </a:r>
            <a:r>
              <a:rPr lang="uk-UA" sz="2400" i="1" dirty="0">
                <a:effectLst/>
                <a:latin typeface="Times New Roman" panose="02020603050405020304" pitchFamily="18" charset="0"/>
                <a:ea typeface="Times New Roman" panose="02020603050405020304" pitchFamily="18" charset="0"/>
              </a:rPr>
              <a:t> </a:t>
            </a:r>
            <a:r>
              <a:rPr lang="uk-UA" sz="2400" b="1" i="1" dirty="0">
                <a:solidFill>
                  <a:srgbClr val="FFC000"/>
                </a:solidFill>
                <a:effectLst/>
                <a:latin typeface="Times New Roman" panose="02020603050405020304" pitchFamily="18" charset="0"/>
                <a:ea typeface="Times New Roman" panose="02020603050405020304" pitchFamily="18" charset="0"/>
              </a:rPr>
              <a:t>Логопед. </a:t>
            </a:r>
            <a:r>
              <a:rPr lang="uk-UA" sz="2400" b="1" i="1" dirty="0" err="1">
                <a:solidFill>
                  <a:srgbClr val="FFC000"/>
                </a:solidFill>
                <a:effectLst/>
                <a:latin typeface="Times New Roman" panose="02020603050405020304" pitchFamily="18" charset="0"/>
                <a:ea typeface="Times New Roman" panose="02020603050405020304" pitchFamily="18" charset="0"/>
              </a:rPr>
              <a:t>Укр</a:t>
            </a:r>
            <a:r>
              <a:rPr lang="uk-UA" sz="2400" b="1" i="1" dirty="0">
                <a:solidFill>
                  <a:srgbClr val="FFC000"/>
                </a:solidFill>
                <a:effectLst/>
                <a:latin typeface="Times New Roman" panose="02020603050405020304" pitchFamily="18" charset="0"/>
                <a:ea typeface="Times New Roman" panose="02020603050405020304" pitchFamily="18" charset="0"/>
              </a:rPr>
              <a:t> : </a:t>
            </a:r>
            <a:r>
              <a:rPr lang="uk-UA" sz="2400" b="1" i="1" dirty="0" err="1">
                <a:solidFill>
                  <a:srgbClr val="FFC000"/>
                </a:solidFill>
                <a:effectLst/>
                <a:latin typeface="Times New Roman" panose="02020603050405020304" pitchFamily="18" charset="0"/>
                <a:ea typeface="Times New Roman" panose="02020603050405020304" pitchFamily="18" charset="0"/>
              </a:rPr>
              <a:t>вебсайт</a:t>
            </a:r>
            <a:r>
              <a:rPr lang="uk-UA" sz="2400" b="1" i="1" dirty="0">
                <a:solidFill>
                  <a:srgbClr val="FFC000"/>
                </a:solidFill>
                <a:effectLst/>
                <a:latin typeface="Times New Roman" panose="02020603050405020304" pitchFamily="18" charset="0"/>
                <a:ea typeface="Times New Roman" panose="02020603050405020304" pitchFamily="18" charset="0"/>
              </a:rPr>
              <a:t>. </a:t>
            </a:r>
            <a:r>
              <a:rPr lang="uk-UA" sz="2400" b="1" dirty="0">
                <a:solidFill>
                  <a:srgbClr val="FFC000"/>
                </a:solidFill>
                <a:effectLst/>
                <a:latin typeface="Times New Roman" panose="02020603050405020304" pitchFamily="18" charset="0"/>
                <a:ea typeface="Times New Roman" panose="02020603050405020304" pitchFamily="18" charset="0"/>
              </a:rPr>
              <a:t>URL: </a:t>
            </a:r>
            <a:r>
              <a:rPr lang="uk-UA" sz="2400" b="1" u="sng" dirty="0">
                <a:solidFill>
                  <a:srgbClr val="FFC000"/>
                </a:solidFill>
                <a:effectLst/>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https://xn--c1accwpbh.xn--j1amh/logoped-u-medychnomu-centri-koly-zvertatysya/</a:t>
            </a:r>
            <a:r>
              <a:rPr lang="uk-UA" sz="2400" b="1" dirty="0">
                <a:solidFill>
                  <a:srgbClr val="FFC000"/>
                </a:solidFill>
                <a:effectLst/>
                <a:latin typeface="Times New Roman" panose="02020603050405020304" pitchFamily="18" charset="0"/>
                <a:ea typeface="Times New Roman" panose="02020603050405020304" pitchFamily="18" charset="0"/>
              </a:rPr>
              <a:t> (дата звернення : 12.10.2026).</a:t>
            </a:r>
          </a:p>
        </p:txBody>
      </p:sp>
      <p:pic>
        <p:nvPicPr>
          <p:cNvPr id="8" name="Рисунок 7">
            <a:extLst>
              <a:ext uri="{FF2B5EF4-FFF2-40B4-BE49-F238E27FC236}">
                <a16:creationId xmlns:a16="http://schemas.microsoft.com/office/drawing/2014/main" id="{228D1E4A-477C-4033-82C8-04001AB81B4E}"/>
              </a:ext>
            </a:extLst>
          </p:cNvPr>
          <p:cNvPicPr/>
          <p:nvPr/>
        </p:nvPicPr>
        <p:blipFill rotWithShape="1">
          <a:blip r:embed="rId5"/>
          <a:srcRect l="8665" t="12280" r="9716" b="3758"/>
          <a:stretch/>
        </p:blipFill>
        <p:spPr bwMode="auto">
          <a:xfrm>
            <a:off x="7305516" y="217356"/>
            <a:ext cx="4717151" cy="2989580"/>
          </a:xfrm>
          <a:prstGeom prst="rect">
            <a:avLst/>
          </a:prstGeom>
          <a:ln w="57150">
            <a:solidFill>
              <a:srgbClr val="7030A0"/>
            </a:solidFill>
          </a:ln>
          <a:extLst>
            <a:ext uri="{53640926-AAD7-44D8-BBD7-CCE9431645EC}">
              <a14:shadowObscured xmlns:a14="http://schemas.microsoft.com/office/drawing/2010/main"/>
            </a:ext>
          </a:extLst>
        </p:spPr>
      </p:pic>
      <p:pic>
        <p:nvPicPr>
          <p:cNvPr id="9" name="Рисунок 8">
            <a:extLst>
              <a:ext uri="{FF2B5EF4-FFF2-40B4-BE49-F238E27FC236}">
                <a16:creationId xmlns:a16="http://schemas.microsoft.com/office/drawing/2014/main" id="{77EB89E3-16E5-4C13-9D65-BA16A8B95C86}"/>
              </a:ext>
            </a:extLst>
          </p:cNvPr>
          <p:cNvPicPr/>
          <p:nvPr/>
        </p:nvPicPr>
        <p:blipFill rotWithShape="1">
          <a:blip r:embed="rId6"/>
          <a:srcRect l="1520" t="10492" r="29213" b="3087"/>
          <a:stretch/>
        </p:blipFill>
        <p:spPr bwMode="auto">
          <a:xfrm>
            <a:off x="7305515" y="3651065"/>
            <a:ext cx="4717151" cy="2955637"/>
          </a:xfrm>
          <a:prstGeom prst="rect">
            <a:avLst/>
          </a:prstGeom>
          <a:ln w="57150">
            <a:solidFill>
              <a:srgbClr val="7030A0"/>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42000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EF48B8-6007-4AAE-AD67-9380F9BB51BE}"/>
              </a:ext>
            </a:extLst>
          </p:cNvPr>
          <p:cNvSpPr txBox="1"/>
          <p:nvPr/>
        </p:nvSpPr>
        <p:spPr>
          <a:xfrm>
            <a:off x="0" y="0"/>
            <a:ext cx="12191999" cy="2923877"/>
          </a:xfrm>
          <a:prstGeom prst="rect">
            <a:avLst/>
          </a:prstGeom>
          <a:noFill/>
        </p:spPr>
        <p:txBody>
          <a:bodyPr wrap="square">
            <a:spAutoFit/>
          </a:bodyPr>
          <a:lstStyle/>
          <a:p>
            <a:r>
              <a:rPr lang="uk-UA" sz="3600" b="1" dirty="0">
                <a:effectLst/>
                <a:latin typeface="Times New Roman" panose="02020603050405020304" pitchFamily="18" charset="0"/>
                <a:ea typeface="Calibri" panose="020F0502020204030204" pitchFamily="34" charset="0"/>
              </a:rPr>
              <a:t>                                                                                                           </a:t>
            </a:r>
            <a:br>
              <a:rPr lang="uk-UA" sz="3600" b="1" dirty="0">
                <a:effectLst/>
                <a:latin typeface="Times New Roman" panose="02020603050405020304" pitchFamily="18" charset="0"/>
                <a:ea typeface="Calibri" panose="020F0502020204030204" pitchFamily="34" charset="0"/>
              </a:rPr>
            </a:br>
            <a:r>
              <a:rPr lang="uk-UA" sz="3600" b="1" dirty="0">
                <a:effectLst/>
                <a:latin typeface="Times New Roman" panose="02020603050405020304" pitchFamily="18" charset="0"/>
                <a:ea typeface="Calibri" panose="020F0502020204030204" pitchFamily="34" charset="0"/>
              </a:rPr>
              <a:t>                                           Блог</a:t>
            </a:r>
            <a:br>
              <a:rPr lang="uk-UA" sz="2800" dirty="0">
                <a:effectLst/>
                <a:latin typeface="Times New Roman" panose="02020603050405020304" pitchFamily="18" charset="0"/>
                <a:ea typeface="Calibri" panose="020F0502020204030204" pitchFamily="34" charset="0"/>
              </a:rPr>
            </a:br>
            <a:r>
              <a:rPr lang="uk-UA" sz="2800" dirty="0" err="1">
                <a:effectLst/>
                <a:latin typeface="Times New Roman" panose="02020603050405020304" pitchFamily="18" charset="0"/>
                <a:ea typeface="Calibri" panose="020F0502020204030204" pitchFamily="34" charset="0"/>
              </a:rPr>
              <a:t>Дорохова</a:t>
            </a:r>
            <a:r>
              <a:rPr lang="uk-UA" sz="2800" dirty="0">
                <a:effectLst/>
                <a:latin typeface="Times New Roman" panose="02020603050405020304" pitchFamily="18" charset="0"/>
                <a:ea typeface="Calibri" panose="020F0502020204030204" pitchFamily="34" charset="0"/>
              </a:rPr>
              <a:t> А. Чи впливає багатомовність на розвиток мовлення дитини? </a:t>
            </a:r>
            <a:r>
              <a:rPr lang="uk-UA" sz="2800" b="1" i="1" dirty="0">
                <a:solidFill>
                  <a:srgbClr val="FFC000"/>
                </a:solidFill>
                <a:effectLst/>
                <a:latin typeface="Times New Roman" panose="02020603050405020304" pitchFamily="18" charset="0"/>
                <a:ea typeface="Calibri" panose="020F0502020204030204" pitchFamily="34" charset="0"/>
              </a:rPr>
              <a:t>Аліна </a:t>
            </a:r>
            <a:r>
              <a:rPr lang="uk-UA" sz="2800" b="1" i="1" dirty="0" err="1">
                <a:solidFill>
                  <a:srgbClr val="FFC000"/>
                </a:solidFill>
                <a:effectLst/>
                <a:latin typeface="Times New Roman" panose="02020603050405020304" pitchFamily="18" charset="0"/>
                <a:ea typeface="Calibri" panose="020F0502020204030204" pitchFamily="34" charset="0"/>
              </a:rPr>
              <a:t>Дорохова</a:t>
            </a:r>
            <a:r>
              <a:rPr lang="uk-UA" sz="2800" b="1" i="1" dirty="0">
                <a:solidFill>
                  <a:srgbClr val="FFC000"/>
                </a:solidFill>
                <a:effectLst/>
                <a:latin typeface="Times New Roman" panose="02020603050405020304" pitchFamily="18" charset="0"/>
                <a:ea typeface="Calibri" panose="020F0502020204030204" pitchFamily="34" charset="0"/>
              </a:rPr>
              <a:t>. Онлайн-логопед : блог</a:t>
            </a:r>
            <a:r>
              <a:rPr lang="uk-UA" sz="2800" b="1" dirty="0">
                <a:solidFill>
                  <a:srgbClr val="FFC000"/>
                </a:solidFill>
                <a:effectLst/>
                <a:latin typeface="Times New Roman" panose="02020603050405020304" pitchFamily="18" charset="0"/>
                <a:ea typeface="Calibri" panose="020F0502020204030204" pitchFamily="34" charset="0"/>
              </a:rPr>
              <a:t>. 2025. 11 верес. URL: </a:t>
            </a:r>
            <a:r>
              <a:rPr lang="uk-UA" sz="2800" b="1" u="sng" dirty="0">
                <a:solidFill>
                  <a:srgbClr val="FFC000"/>
                </a:solidFill>
                <a:effectLst/>
                <a:latin typeface="Times New Roman" panose="02020603050405020304" pitchFamily="18" charset="0"/>
                <a:ea typeface="Calibri" panose="020F0502020204030204" pitchFamily="34" charset="0"/>
                <a:hlinkClick r:id="rId2">
                  <a:extLst>
                    <a:ext uri="{A12FA001-AC4F-418D-AE19-62706E023703}">
                      <ahyp:hlinkClr xmlns:ahyp="http://schemas.microsoft.com/office/drawing/2018/hyperlinkcolor" val="tx"/>
                    </a:ext>
                  </a:extLst>
                </a:hlinkClick>
              </a:rPr>
              <a:t>https://www.alinadorokhova.com/blog/bahatomovnist</a:t>
            </a:r>
            <a:r>
              <a:rPr lang="uk-UA" sz="2800" b="1" dirty="0">
                <a:solidFill>
                  <a:srgbClr val="FFC000"/>
                </a:solidFill>
                <a:effectLst/>
                <a:latin typeface="Times New Roman" panose="02020603050405020304" pitchFamily="18" charset="0"/>
                <a:ea typeface="Calibri" panose="020F0502020204030204" pitchFamily="34" charset="0"/>
              </a:rPr>
              <a:t> (дата звернення: 12.10.2026).</a:t>
            </a:r>
            <a:endParaRPr lang="uk-UA" sz="2800" b="1" dirty="0">
              <a:solidFill>
                <a:srgbClr val="FFC000"/>
              </a:solidFill>
            </a:endParaRPr>
          </a:p>
        </p:txBody>
      </p:sp>
      <p:pic>
        <p:nvPicPr>
          <p:cNvPr id="4" name="Рисунок 3">
            <a:extLst>
              <a:ext uri="{FF2B5EF4-FFF2-40B4-BE49-F238E27FC236}">
                <a16:creationId xmlns:a16="http://schemas.microsoft.com/office/drawing/2014/main" id="{04C476C5-0934-43DC-86BD-141E532DFE40}"/>
              </a:ext>
            </a:extLst>
          </p:cNvPr>
          <p:cNvPicPr/>
          <p:nvPr/>
        </p:nvPicPr>
        <p:blipFill rotWithShape="1">
          <a:blip r:embed="rId3"/>
          <a:srcRect t="6029" r="3312" b="3774"/>
          <a:stretch/>
        </p:blipFill>
        <p:spPr bwMode="auto">
          <a:xfrm>
            <a:off x="2696951" y="2923877"/>
            <a:ext cx="6531716" cy="373092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69182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EA00D3-813B-41B9-A2D7-6F44ABD6145D}"/>
              </a:ext>
            </a:extLst>
          </p:cNvPr>
          <p:cNvSpPr txBox="1"/>
          <p:nvPr/>
        </p:nvSpPr>
        <p:spPr>
          <a:xfrm>
            <a:off x="287866" y="0"/>
            <a:ext cx="11616267" cy="3365858"/>
          </a:xfrm>
          <a:prstGeom prst="rect">
            <a:avLst/>
          </a:prstGeom>
          <a:noFill/>
        </p:spPr>
        <p:txBody>
          <a:bodyPr wrap="square">
            <a:spAutoFit/>
          </a:bodyPr>
          <a:lstStyle/>
          <a:p>
            <a:pPr>
              <a:lnSpc>
                <a:spcPct val="115000"/>
              </a:lnSpc>
              <a:spcAft>
                <a:spcPts val="1000"/>
              </a:spcAft>
            </a:pP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b="1" dirty="0">
                <a:effectLst/>
                <a:latin typeface="Times New Roman" panose="02020603050405020304" pitchFamily="18" charset="0"/>
                <a:ea typeface="Calibri" panose="020F0502020204030204" pitchFamily="34" charset="0"/>
                <a:cs typeface="Times New Roman" panose="02020603050405020304" pitchFamily="18" charset="0"/>
              </a:rPr>
              <a:t>Соціальні мережі</a:t>
            </a:r>
            <a:endParaRPr lang="uk-UA"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Гранітне серце України : мандрівка до Бузького Гарду : [відео]. </a:t>
            </a:r>
            <a:r>
              <a:rPr lang="uk-UA" sz="2800" b="1" i="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Фейсбук. Бібліотека ЧНУ ім. Петра Могили</a:t>
            </a:r>
            <a:r>
              <a:rPr lang="uk-UA" sz="28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2026. 28 верес. </a:t>
            </a:r>
            <a:r>
              <a:rPr lang="en-US" sz="28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URL : </a:t>
            </a:r>
            <a:r>
              <a:rPr lang="en-US" sz="2800" b="1" u="sng"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https://www.facebook.com/BibliotekaMykolaivskoiMohylianky</a:t>
            </a:r>
            <a:r>
              <a:rPr lang="en-US" sz="28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28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дата звернення 12.10.2026</a:t>
            </a:r>
            <a:r>
              <a:rPr lang="en-US" sz="28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uk-UA" sz="28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115000"/>
              </a:lnSpc>
              <a:spcAft>
                <a:spcPts val="1000"/>
              </a:spcAft>
            </a:pPr>
            <a:r>
              <a:rPr lang="uk-UA" sz="2400" dirty="0">
                <a:latin typeface="Times New Roman" panose="02020603050405020304" pitchFamily="18" charset="0"/>
                <a:ea typeface="Calibri" panose="020F0502020204030204" pitchFamily="34" charset="0"/>
                <a:cs typeface="Times New Roman" panose="02020603050405020304" pitchFamily="18" charset="0"/>
              </a:rPr>
              <a:t>         </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a:extLst>
              <a:ext uri="{FF2B5EF4-FFF2-40B4-BE49-F238E27FC236}">
                <a16:creationId xmlns:a16="http://schemas.microsoft.com/office/drawing/2014/main" id="{6F034189-7EF2-44F5-828F-BA42D20FF9DA}"/>
              </a:ext>
            </a:extLst>
          </p:cNvPr>
          <p:cNvPicPr/>
          <p:nvPr/>
        </p:nvPicPr>
        <p:blipFill rotWithShape="1">
          <a:blip r:embed="rId3"/>
          <a:srcRect t="10863" r="19636" b="5543"/>
          <a:stretch/>
        </p:blipFill>
        <p:spPr bwMode="auto">
          <a:xfrm>
            <a:off x="2895599" y="2777067"/>
            <a:ext cx="6925733" cy="3928533"/>
          </a:xfrm>
          <a:prstGeom prst="rect">
            <a:avLst/>
          </a:prstGeom>
          <a:ln w="57150">
            <a:solidFill>
              <a:srgbClr val="7030A0"/>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407068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57C58B-1488-4000-BCB2-0E60BA0E224D}"/>
              </a:ext>
            </a:extLst>
          </p:cNvPr>
          <p:cNvSpPr txBox="1"/>
          <p:nvPr/>
        </p:nvSpPr>
        <p:spPr>
          <a:xfrm>
            <a:off x="372533" y="306006"/>
            <a:ext cx="11413067" cy="3072957"/>
          </a:xfrm>
          <a:prstGeom prst="rect">
            <a:avLst/>
          </a:prstGeom>
          <a:noFill/>
        </p:spPr>
        <p:txBody>
          <a:bodyPr wrap="square">
            <a:spAutoFit/>
          </a:bodyPr>
          <a:lstStyle/>
          <a:p>
            <a:pPr>
              <a:lnSpc>
                <a:spcPct val="115000"/>
              </a:lnSpc>
              <a:spcAft>
                <a:spcPts val="1000"/>
              </a:spcAft>
            </a:pPr>
            <a:r>
              <a:rPr lang="uk-UA" sz="2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600" b="1" dirty="0" err="1">
                <a:effectLst/>
                <a:latin typeface="Times New Roman" panose="02020603050405020304" pitchFamily="18" charset="0"/>
                <a:ea typeface="Calibri" panose="020F0502020204030204" pitchFamily="34" charset="0"/>
                <a:cs typeface="Times New Roman" panose="02020603050405020304" pitchFamily="18" charset="0"/>
              </a:rPr>
              <a:t>Ютуб</a:t>
            </a:r>
            <a:endParaRPr lang="uk-UA"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Базима</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Н.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Проста</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Логопедія</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системні</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порушення</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effectLst/>
                <a:latin typeface="Times New Roman" panose="02020603050405020304" pitchFamily="18" charset="0"/>
                <a:ea typeface="Calibri" panose="020F0502020204030204" pitchFamily="34" charset="0"/>
                <a:cs typeface="Times New Roman" panose="02020603050405020304" pitchFamily="18" charset="0"/>
              </a:rPr>
              <a:t>мовлення</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вебінар</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YouTube. </a:t>
            </a:r>
            <a:r>
              <a:rPr lang="en-US" sz="2800" b="1" i="1" dirty="0" err="1">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Nataliia</a:t>
            </a:r>
            <a:r>
              <a:rPr lang="en-US" sz="2800" b="1" i="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err="1">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Bazyma</a:t>
            </a:r>
            <a:r>
              <a:rPr lang="uk-UA" sz="2800" b="1" i="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2023. 11 </a:t>
            </a:r>
            <a:r>
              <a:rPr lang="uk-UA" sz="2800" b="1" i="1" dirty="0" err="1">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лют</a:t>
            </a:r>
            <a:r>
              <a:rPr lang="uk-UA" sz="2800" b="1" i="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URL : </a:t>
            </a:r>
            <a:r>
              <a:rPr lang="uk-UA" sz="2800" b="1" i="1" u="sng"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https://www.youtube.com/watch?v=ggAuviL7F4I&amp;t=10s</a:t>
            </a:r>
            <a:r>
              <a:rPr lang="uk-UA" sz="2800" b="1" i="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 (дата звернення 12.10.2026).</a:t>
            </a:r>
            <a:br>
              <a:rPr lang="uk-UA" sz="1800" dirty="0">
                <a:solidFill>
                  <a:srgbClr val="0F0F0F"/>
                </a:solidFill>
                <a:effectLst/>
                <a:latin typeface="Times New Roman" panose="02020603050405020304" pitchFamily="18" charset="0"/>
                <a:ea typeface="Calibri" panose="020F0502020204030204" pitchFamily="34" charset="0"/>
                <a:cs typeface="Times New Roman" panose="02020603050405020304" pitchFamily="18" charset="0"/>
              </a:rPr>
            </a:br>
            <a:endParaRPr lang="uk-UA"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a:extLst>
              <a:ext uri="{FF2B5EF4-FFF2-40B4-BE49-F238E27FC236}">
                <a16:creationId xmlns:a16="http://schemas.microsoft.com/office/drawing/2014/main" id="{29EDB442-9B26-4BF6-A572-7A6532AF4918}"/>
              </a:ext>
            </a:extLst>
          </p:cNvPr>
          <p:cNvPicPr/>
          <p:nvPr/>
        </p:nvPicPr>
        <p:blipFill rotWithShape="1">
          <a:blip r:embed="rId3"/>
          <a:srcRect t="10046" r="8156" b="4878"/>
          <a:stretch/>
        </p:blipFill>
        <p:spPr bwMode="auto">
          <a:xfrm>
            <a:off x="2641600" y="3032442"/>
            <a:ext cx="7095067" cy="351955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65039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F64E0B-B3D0-4C7D-AF16-8F9DF77108E1}"/>
              </a:ext>
            </a:extLst>
          </p:cNvPr>
          <p:cNvSpPr txBox="1"/>
          <p:nvPr/>
        </p:nvSpPr>
        <p:spPr>
          <a:xfrm>
            <a:off x="1" y="1"/>
            <a:ext cx="12192000" cy="6542368"/>
          </a:xfrm>
          <a:prstGeom prst="rect">
            <a:avLst/>
          </a:prstGeom>
          <a:noFill/>
        </p:spPr>
        <p:txBody>
          <a:bodyPr wrap="square">
            <a:spAutoFit/>
          </a:bodyPr>
          <a:lstStyle/>
          <a:p>
            <a:pPr>
              <a:lnSpc>
                <a:spcPct val="115000"/>
              </a:lnSpc>
              <a:spcAft>
                <a:spcPts val="1000"/>
              </a:spcAft>
            </a:pP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                      чат </a:t>
            </a:r>
            <a:r>
              <a:rPr lang="en-GB" sz="3200" b="1" dirty="0">
                <a:effectLst/>
                <a:latin typeface="Times New Roman" panose="02020603050405020304" pitchFamily="18" charset="0"/>
                <a:ea typeface="Calibri" panose="020F0502020204030204" pitchFamily="34" charset="0"/>
                <a:cs typeface="Times New Roman" panose="02020603050405020304" pitchFamily="18" charset="0"/>
              </a:rPr>
              <a:t>GPT, Gemini </a:t>
            </a:r>
            <a:r>
              <a:rPr lang="aa-ET" sz="3200" b="1" dirty="0">
                <a:effectLst/>
                <a:latin typeface="Times New Roman" panose="02020603050405020304" pitchFamily="18" charset="0"/>
                <a:ea typeface="Calibri" panose="020F0502020204030204" pitchFamily="34" charset="0"/>
                <a:cs typeface="Times New Roman" panose="02020603050405020304" pitchFamily="18" charset="0"/>
              </a:rPr>
              <a:t>та </a:t>
            </a:r>
            <a:r>
              <a:rPr lang="uk-UA" sz="3200" b="1" dirty="0">
                <a:effectLst/>
                <a:latin typeface="Times New Roman" panose="02020603050405020304" pitchFamily="18" charset="0"/>
                <a:ea typeface="Calibri" panose="020F0502020204030204" pitchFamily="34" charset="0"/>
                <a:cs typeface="Times New Roman" panose="02020603050405020304" pitchFamily="18" charset="0"/>
              </a:rPr>
              <a:t>інші ШІ-помічники </a:t>
            </a:r>
            <a:br>
              <a:rPr lang="en-US" sz="3200" dirty="0">
                <a:effectLst/>
                <a:latin typeface="Calibri" panose="020F0502020204030204" pitchFamily="34"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1. У заголовку вказуємо  тему запиту. </a:t>
            </a:r>
          </a:p>
          <a:p>
            <a:pPr>
              <a:lnSpc>
                <a:spcPct val="115000"/>
              </a:lnSpc>
              <a:spcAft>
                <a:spcPts val="1000"/>
              </a:spcAft>
            </a:pP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2. Джерело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ChatGPT</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версія. </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3. Розробник (необов’язково). </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4. Дата генерування відповіді ШІ.</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5.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URL</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6. Дата звернення до ШІ.</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br>
              <a:rPr lang="uk-UA" sz="3200" dirty="0">
                <a:effectLst/>
                <a:latin typeface="Times New Roman" panose="02020603050405020304" pitchFamily="18" charset="0"/>
                <a:ea typeface="Calibri" panose="020F0502020204030204" pitchFamily="34" charset="0"/>
                <a:cs typeface="Times New Roman" panose="02020603050405020304" pitchFamily="18" charset="0"/>
              </a:rPr>
            </a:b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Текст</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запиту</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тема</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згенерованого</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запиту. </a:t>
            </a:r>
            <a:r>
              <a:rPr lang="en-US" sz="3200" i="1" dirty="0" err="1">
                <a:effectLst/>
                <a:latin typeface="Times New Roman" panose="02020603050405020304" pitchFamily="18" charset="0"/>
                <a:ea typeface="Calibri" panose="020F0502020204030204" pitchFamily="34" charset="0"/>
                <a:cs typeface="Times New Roman" panose="02020603050405020304" pitchFamily="18" charset="0"/>
              </a:rPr>
              <a:t>Назва</a:t>
            </a:r>
            <a:r>
              <a:rPr lang="en-US" sz="3200" i="1" dirty="0">
                <a:effectLst/>
                <a:latin typeface="Times New Roman" panose="02020603050405020304" pitchFamily="18" charset="0"/>
                <a:ea typeface="Calibri" panose="020F0502020204030204" pitchFamily="34" charset="0"/>
                <a:cs typeface="Times New Roman" panose="02020603050405020304" pitchFamily="18" charset="0"/>
              </a:rPr>
              <a:t> ШІ (</a:t>
            </a:r>
            <a:r>
              <a:rPr lang="en-US" sz="3200" i="1" dirty="0" err="1">
                <a:effectLst/>
                <a:latin typeface="Times New Roman" panose="02020603050405020304" pitchFamily="18" charset="0"/>
                <a:ea typeface="Calibri" panose="020F0502020204030204" pitchFamily="34" charset="0"/>
                <a:cs typeface="Times New Roman" panose="02020603050405020304" pitchFamily="18" charset="0"/>
              </a:rPr>
              <a:t>версія</a:t>
            </a:r>
            <a:r>
              <a:rPr lang="uk-UA" sz="3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i="1" dirty="0" err="1">
                <a:effectLst/>
                <a:latin typeface="Times New Roman" panose="02020603050405020304" pitchFamily="18" charset="0"/>
                <a:ea typeface="Calibri" panose="020F0502020204030204" pitchFamily="34" charset="0"/>
                <a:cs typeface="Times New Roman" panose="02020603050405020304" pitchFamily="18" charset="0"/>
              </a:rPr>
              <a:t>номер</a:t>
            </a:r>
            <a:r>
              <a:rPr lang="uk-UA" sz="32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200" i="1" dirty="0" err="1">
                <a:effectLst/>
                <a:latin typeface="Times New Roman" panose="02020603050405020304" pitchFamily="18" charset="0"/>
                <a:ea typeface="Calibri" panose="020F0502020204030204" pitchFamily="34" charset="0"/>
                <a:cs typeface="Times New Roman" panose="02020603050405020304" pitchFamily="18" charset="0"/>
              </a:rPr>
              <a:t>назва</a:t>
            </a:r>
            <a:r>
              <a:rPr lang="en-US" sz="3200" i="1"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3200" i="1" dirty="0" err="1">
                <a:effectLst/>
                <a:latin typeface="Times New Roman" panose="02020603050405020304" pitchFamily="18" charset="0"/>
                <a:ea typeface="Calibri" panose="020F0502020204030204" pitchFamily="34" charset="0"/>
                <a:cs typeface="Times New Roman" panose="02020603050405020304" pitchFamily="18" charset="0"/>
              </a:rPr>
              <a:t>розробник</a:t>
            </a:r>
            <a:r>
              <a:rPr lang="uk-UA" sz="3200" i="1" dirty="0">
                <a:effectLst/>
                <a:latin typeface="Times New Roman" panose="02020603050405020304" pitchFamily="18" charset="0"/>
                <a:ea typeface="Calibri" panose="020F0502020204030204" pitchFamily="34" charset="0"/>
                <a:cs typeface="Times New Roman" panose="02020603050405020304" pitchFamily="18" charset="0"/>
              </a:rPr>
              <a:t>, к</a:t>
            </a:r>
            <a:r>
              <a:rPr lang="en-US" sz="3200" i="1" dirty="0" err="1">
                <a:effectLst/>
                <a:latin typeface="Times New Roman" panose="02020603050405020304" pitchFamily="18" charset="0"/>
                <a:ea typeface="Calibri" panose="020F0502020204030204" pitchFamily="34" charset="0"/>
                <a:cs typeface="Times New Roman" panose="02020603050405020304" pitchFamily="18" charset="0"/>
              </a:rPr>
              <a:t>омпанія</a:t>
            </a:r>
            <a:r>
              <a:rPr lang="en-US" sz="3200" i="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Р</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ік</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День</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 і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місяць</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URL: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дата</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звернення</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32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81376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98CF4B-93E7-44E3-954A-95BB3CF4CFE8}"/>
              </a:ext>
            </a:extLst>
          </p:cNvPr>
          <p:cNvSpPr txBox="1"/>
          <p:nvPr/>
        </p:nvSpPr>
        <p:spPr>
          <a:xfrm>
            <a:off x="0" y="513771"/>
            <a:ext cx="12192000" cy="5078313"/>
          </a:xfrm>
          <a:prstGeom prst="rect">
            <a:avLst/>
          </a:prstGeom>
          <a:noFill/>
        </p:spPr>
        <p:txBody>
          <a:bodyPr wrap="square">
            <a:spAutoFit/>
          </a:bodyPr>
          <a:lstStyle/>
          <a:p>
            <a:r>
              <a:rPr lang="en-US" sz="3600" dirty="0" err="1">
                <a:effectLst/>
                <a:latin typeface="Times New Roman" panose="02020603050405020304" pitchFamily="18" charset="0"/>
                <a:ea typeface="Calibri" panose="020F0502020204030204" pitchFamily="34" charset="0"/>
              </a:rPr>
              <a:t>Академічна</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доброчесність</a:t>
            </a:r>
            <a:r>
              <a:rPr lang="en-US" sz="3600" dirty="0">
                <a:effectLst/>
                <a:latin typeface="Times New Roman" panose="02020603050405020304" pitchFamily="18" charset="0"/>
                <a:ea typeface="Calibri" panose="020F0502020204030204" pitchFamily="34" charset="0"/>
              </a:rPr>
              <a:t> у </a:t>
            </a:r>
            <a:r>
              <a:rPr lang="en-US" sz="3600" dirty="0" err="1">
                <a:effectLst/>
                <a:latin typeface="Times New Roman" panose="02020603050405020304" pitchFamily="18" charset="0"/>
                <a:ea typeface="Calibri" panose="020F0502020204030204" pitchFamily="34" charset="0"/>
              </a:rPr>
              <a:t>цифрову</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еру</a:t>
            </a:r>
            <a:r>
              <a:rPr lang="uk-UA" sz="3600" dirty="0">
                <a:effectLst/>
                <a:latin typeface="Times New Roman" panose="02020603050405020304" pitchFamily="18" charset="0"/>
                <a:ea typeface="Calibri" panose="020F0502020204030204" pitchFamily="34" charset="0"/>
              </a:rPr>
              <a:t>. </a:t>
            </a:r>
            <a:r>
              <a:rPr lang="en-US" sz="3600" i="1" dirty="0" err="1">
                <a:effectLst/>
                <a:latin typeface="Times New Roman" panose="02020603050405020304" pitchFamily="18" charset="0"/>
                <a:ea typeface="Calibri" panose="020F0502020204030204" pitchFamily="34" charset="0"/>
              </a:rPr>
              <a:t>ChatGPT</a:t>
            </a:r>
            <a:r>
              <a:rPr lang="en-US" sz="3600" i="1" dirty="0">
                <a:effectLst/>
                <a:latin typeface="Times New Roman" panose="02020603050405020304" pitchFamily="18" charset="0"/>
                <a:ea typeface="Calibri" panose="020F0502020204030204" pitchFamily="34" charset="0"/>
              </a:rPr>
              <a:t> (</a:t>
            </a:r>
            <a:r>
              <a:rPr lang="en-US" sz="3600" i="1" dirty="0" err="1">
                <a:effectLst/>
                <a:latin typeface="Times New Roman" panose="02020603050405020304" pitchFamily="18" charset="0"/>
                <a:ea typeface="Calibri" panose="020F0502020204030204" pitchFamily="34" charset="0"/>
              </a:rPr>
              <a:t>версія</a:t>
            </a:r>
            <a:r>
              <a:rPr lang="en-US" sz="3600" i="1" dirty="0">
                <a:effectLst/>
                <a:latin typeface="Times New Roman" panose="02020603050405020304" pitchFamily="18" charset="0"/>
                <a:ea typeface="Calibri" panose="020F0502020204030204" pitchFamily="34" charset="0"/>
              </a:rPr>
              <a:t> GPT-4o) : </a:t>
            </a:r>
            <a:r>
              <a:rPr lang="en-US" sz="3600" i="1" dirty="0" err="1">
                <a:effectLst/>
                <a:latin typeface="Times New Roman" panose="02020603050405020304" pitchFamily="18" charset="0"/>
                <a:ea typeface="Calibri" panose="020F0502020204030204" pitchFamily="34" charset="0"/>
              </a:rPr>
              <a:t>генеративна</a:t>
            </a:r>
            <a:r>
              <a:rPr lang="en-US" sz="3600" i="1" dirty="0">
                <a:effectLst/>
                <a:latin typeface="Times New Roman" panose="02020603050405020304" pitchFamily="18" charset="0"/>
                <a:ea typeface="Calibri" panose="020F0502020204030204" pitchFamily="34" charset="0"/>
              </a:rPr>
              <a:t> </a:t>
            </a:r>
            <a:r>
              <a:rPr lang="en-US" sz="3600" i="1" dirty="0" err="1">
                <a:effectLst/>
                <a:latin typeface="Times New Roman" panose="02020603050405020304" pitchFamily="18" charset="0"/>
                <a:ea typeface="Calibri" panose="020F0502020204030204" pitchFamily="34" charset="0"/>
              </a:rPr>
              <a:t>модель</a:t>
            </a:r>
            <a:r>
              <a:rPr lang="en-US" sz="3600" i="1" dirty="0">
                <a:effectLst/>
                <a:latin typeface="Times New Roman" panose="02020603050405020304" pitchFamily="18" charset="0"/>
                <a:ea typeface="Calibri" panose="020F0502020204030204" pitchFamily="34" charset="0"/>
              </a:rPr>
              <a:t> ШІ </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розробник</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OpenAI</a:t>
            </a:r>
            <a:r>
              <a:rPr lang="en-US" sz="3600" dirty="0">
                <a:effectLst/>
                <a:latin typeface="Times New Roman" panose="02020603050405020304" pitchFamily="18" charset="0"/>
                <a:ea typeface="Calibri" panose="020F0502020204030204" pitchFamily="34" charset="0"/>
              </a:rPr>
              <a:t>.</a:t>
            </a:r>
            <a:r>
              <a:rPr lang="en-US" sz="3600" i="1" dirty="0">
                <a:effectLst/>
                <a:latin typeface="Times New Roman" panose="02020603050405020304" pitchFamily="18" charset="0"/>
                <a:ea typeface="Calibri" panose="020F0502020204030204" pitchFamily="34" charset="0"/>
              </a:rPr>
              <a:t> </a:t>
            </a:r>
            <a:r>
              <a:rPr lang="uk-UA" sz="3600" dirty="0">
                <a:effectLst/>
                <a:latin typeface="Times New Roman" panose="02020603050405020304" pitchFamily="18" charset="0"/>
                <a:ea typeface="Calibri" panose="020F0502020204030204" pitchFamily="34" charset="0"/>
              </a:rPr>
              <a:t>2026. </a:t>
            </a:r>
            <a:r>
              <a:rPr lang="en-US" sz="3600" dirty="0">
                <a:effectLst/>
                <a:latin typeface="Times New Roman" panose="02020603050405020304" pitchFamily="18" charset="0"/>
                <a:ea typeface="Calibri" panose="020F0502020204030204" pitchFamily="34" charset="0"/>
              </a:rPr>
              <a:t>12 </a:t>
            </a:r>
            <a:r>
              <a:rPr lang="en-US" sz="3600" dirty="0" err="1">
                <a:effectLst/>
                <a:latin typeface="Times New Roman" panose="02020603050405020304" pitchFamily="18" charset="0"/>
                <a:ea typeface="Calibri" panose="020F0502020204030204" pitchFamily="34" charset="0"/>
              </a:rPr>
              <a:t>жовт</a:t>
            </a:r>
            <a:r>
              <a:rPr lang="en-US" sz="3600" dirty="0">
                <a:effectLst/>
                <a:latin typeface="Times New Roman" panose="02020603050405020304" pitchFamily="18" charset="0"/>
                <a:ea typeface="Calibri" panose="020F0502020204030204" pitchFamily="34" charset="0"/>
              </a:rPr>
              <a:t>. URL: </a:t>
            </a:r>
            <a:r>
              <a:rPr lang="en-US" sz="3600" u="sng" dirty="0">
                <a:solidFill>
                  <a:srgbClr val="0000FF"/>
                </a:solidFill>
                <a:effectLst/>
                <a:latin typeface="Times New Roman" panose="02020603050405020304" pitchFamily="18" charset="0"/>
                <a:ea typeface="Calibri" panose="020F0502020204030204" pitchFamily="34" charset="0"/>
                <a:hlinkClick r:id="rId2"/>
              </a:rPr>
              <a:t>https://chatgpt.com/share/example-id</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дата</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звернення</a:t>
            </a:r>
            <a:r>
              <a:rPr lang="en-US" sz="3600" dirty="0">
                <a:effectLst/>
                <a:latin typeface="Times New Roman" panose="02020603050405020304" pitchFamily="18" charset="0"/>
                <a:ea typeface="Calibri" panose="020F0502020204030204" pitchFamily="34" charset="0"/>
              </a:rPr>
              <a:t>: 12.10.2026).</a:t>
            </a:r>
            <a:br>
              <a:rPr lang="uk-UA" sz="3600" dirty="0">
                <a:effectLst/>
                <a:latin typeface="Times New Roman" panose="02020603050405020304" pitchFamily="18" charset="0"/>
                <a:ea typeface="Calibri" panose="020F0502020204030204" pitchFamily="34" charset="0"/>
              </a:rPr>
            </a:br>
            <a:br>
              <a:rPr lang="en-US" sz="3600" dirty="0">
                <a:effectLst/>
                <a:latin typeface="Times New Roman" panose="02020603050405020304" pitchFamily="18" charset="0"/>
                <a:ea typeface="Calibri" panose="020F0502020204030204" pitchFamily="34" charset="0"/>
              </a:rPr>
            </a:br>
            <a:br>
              <a:rPr lang="en-US" sz="3600" dirty="0">
                <a:effectLst/>
                <a:latin typeface="Times New Roman" panose="02020603050405020304" pitchFamily="18" charset="0"/>
                <a:ea typeface="Calibri" panose="020F0502020204030204" pitchFamily="34" charset="0"/>
              </a:rPr>
            </a:br>
            <a:r>
              <a:rPr lang="en-US" sz="3600" dirty="0" err="1">
                <a:effectLst/>
                <a:latin typeface="Times New Roman" panose="02020603050405020304" pitchFamily="18" charset="0"/>
                <a:ea typeface="Calibri" panose="020F0502020204030204" pitchFamily="34" charset="0"/>
              </a:rPr>
              <a:t>Штучний</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інтелект</a:t>
            </a:r>
            <a:r>
              <a:rPr lang="en-US" sz="3600" dirty="0">
                <a:effectLst/>
                <a:latin typeface="Times New Roman" panose="02020603050405020304" pitchFamily="18" charset="0"/>
                <a:ea typeface="Calibri" panose="020F0502020204030204" pitchFamily="34" charset="0"/>
              </a:rPr>
              <a:t> у </a:t>
            </a:r>
            <a:r>
              <a:rPr lang="en-US" sz="3600" dirty="0" err="1">
                <a:effectLst/>
                <a:latin typeface="Times New Roman" panose="02020603050405020304" pitchFamily="18" charset="0"/>
                <a:ea typeface="Calibri" panose="020F0502020204030204" pitchFamily="34" charset="0"/>
              </a:rPr>
              <a:t>каталогізації</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рідкісних</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видань</a:t>
            </a:r>
            <a:r>
              <a:rPr lang="uk-UA" sz="3600" dirty="0">
                <a:effectLst/>
                <a:latin typeface="Times New Roman" panose="02020603050405020304" pitchFamily="18" charset="0"/>
                <a:ea typeface="Calibri" panose="020F0502020204030204" pitchFamily="34" charset="0"/>
              </a:rPr>
              <a:t>. </a:t>
            </a:r>
            <a:r>
              <a:rPr lang="en-US" sz="3600" i="1" dirty="0">
                <a:effectLst/>
                <a:latin typeface="Times New Roman" panose="02020603050405020304" pitchFamily="18" charset="0"/>
                <a:ea typeface="Calibri" panose="020F0502020204030204" pitchFamily="34" charset="0"/>
              </a:rPr>
              <a:t>Gemini : </a:t>
            </a:r>
            <a:r>
              <a:rPr lang="en-US" sz="3600" i="1" dirty="0" err="1">
                <a:effectLst/>
                <a:latin typeface="Times New Roman" panose="02020603050405020304" pitchFamily="18" charset="0"/>
                <a:ea typeface="Calibri" panose="020F0502020204030204" pitchFamily="34" charset="0"/>
              </a:rPr>
              <a:t>генеративна</a:t>
            </a:r>
            <a:r>
              <a:rPr lang="en-US" sz="3600" i="1" dirty="0">
                <a:effectLst/>
                <a:latin typeface="Times New Roman" panose="02020603050405020304" pitchFamily="18" charset="0"/>
                <a:ea typeface="Calibri" panose="020F0502020204030204" pitchFamily="34" charset="0"/>
              </a:rPr>
              <a:t> </a:t>
            </a:r>
            <a:r>
              <a:rPr lang="en-US" sz="3600" i="1" dirty="0" err="1">
                <a:effectLst/>
                <a:latin typeface="Times New Roman" panose="02020603050405020304" pitchFamily="18" charset="0"/>
                <a:ea typeface="Calibri" panose="020F0502020204030204" pitchFamily="34" charset="0"/>
              </a:rPr>
              <a:t>модель</a:t>
            </a:r>
            <a:r>
              <a:rPr lang="en-US" sz="3600" i="1" dirty="0">
                <a:effectLst/>
                <a:latin typeface="Times New Roman" panose="02020603050405020304" pitchFamily="18" charset="0"/>
                <a:ea typeface="Calibri" panose="020F0502020204030204" pitchFamily="34" charset="0"/>
              </a:rPr>
              <a:t> ШІ </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розробник</a:t>
            </a:r>
            <a:r>
              <a:rPr lang="en-US" sz="3600" dirty="0">
                <a:effectLst/>
                <a:latin typeface="Times New Roman" panose="02020603050405020304" pitchFamily="18" charset="0"/>
                <a:ea typeface="Calibri" panose="020F0502020204030204" pitchFamily="34" charset="0"/>
              </a:rPr>
              <a:t> Google. 2026. 12 </a:t>
            </a:r>
            <a:r>
              <a:rPr lang="en-US" sz="3600" dirty="0" err="1">
                <a:effectLst/>
                <a:latin typeface="Times New Roman" panose="02020603050405020304" pitchFamily="18" charset="0"/>
                <a:ea typeface="Calibri" panose="020F0502020204030204" pitchFamily="34" charset="0"/>
              </a:rPr>
              <a:t>жовт</a:t>
            </a:r>
            <a:r>
              <a:rPr lang="en-US" sz="3600" dirty="0">
                <a:effectLst/>
                <a:latin typeface="Times New Roman" panose="02020603050405020304" pitchFamily="18" charset="0"/>
                <a:ea typeface="Calibri" panose="020F0502020204030204" pitchFamily="34" charset="0"/>
              </a:rPr>
              <a:t>. URL: </a:t>
            </a:r>
            <a:r>
              <a:rPr lang="en-US" sz="3600" u="sng" dirty="0">
                <a:solidFill>
                  <a:srgbClr val="0000FF"/>
                </a:solidFill>
                <a:effectLst/>
                <a:latin typeface="Times New Roman" panose="02020603050405020304" pitchFamily="18" charset="0"/>
                <a:ea typeface="Calibri" panose="020F0502020204030204" pitchFamily="34" charset="0"/>
                <a:hlinkClick r:id="rId3"/>
              </a:rPr>
              <a:t>https://gemini.google.com</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дата</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звернення</a:t>
            </a:r>
            <a:r>
              <a:rPr lang="en-US" sz="3600" dirty="0">
                <a:effectLst/>
                <a:latin typeface="Times New Roman" panose="02020603050405020304" pitchFamily="18" charset="0"/>
                <a:ea typeface="Calibri" panose="020F0502020204030204" pitchFamily="34" charset="0"/>
              </a:rPr>
              <a:t>: 12.10.2026).</a:t>
            </a:r>
            <a:endParaRPr lang="uk-UA" sz="3600" dirty="0"/>
          </a:p>
        </p:txBody>
      </p:sp>
    </p:spTree>
    <p:extLst>
      <p:ext uri="{BB962C8B-B14F-4D97-AF65-F5344CB8AC3E}">
        <p14:creationId xmlns:p14="http://schemas.microsoft.com/office/powerpoint/2010/main" val="2634914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AE41E9C-53E4-4EB4-ADBD-38FCC8DE04EB}"/>
              </a:ext>
            </a:extLst>
          </p:cNvPr>
          <p:cNvSpPr txBox="1"/>
          <p:nvPr/>
        </p:nvSpPr>
        <p:spPr>
          <a:xfrm>
            <a:off x="364067" y="0"/>
            <a:ext cx="6870213" cy="6254854"/>
          </a:xfrm>
          <a:prstGeom prst="rect">
            <a:avLst/>
          </a:prstGeom>
          <a:noFill/>
        </p:spPr>
        <p:txBody>
          <a:bodyPr wrap="square">
            <a:spAutoFit/>
          </a:bodyPr>
          <a:lstStyle/>
          <a:p>
            <a:pPr>
              <a:lnSpc>
                <a:spcPct val="115000"/>
              </a:lnSpc>
              <a:spcAft>
                <a:spcPts val="1000"/>
              </a:spcAft>
            </a:pP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Grafiati</a:t>
            </a:r>
            <a:br>
              <a:rPr lang="en-US" sz="24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Автоматичне</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оформлення</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списку</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літератури</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за</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ДСТУ 8302:2015</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Щоб</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швидко</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та</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правильно</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оформити</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бібліографічні</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посилання</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для</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курсових</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дипломних</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чи</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наукових</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робіт</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скористайтеся</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онлайн-сервісом</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Grafiati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uk-UA"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3 </a:t>
            </a:r>
            <a:r>
              <a:rPr lang="en-US" sz="3600" b="1" dirty="0" err="1">
                <a:effectLst/>
                <a:latin typeface="Times New Roman" panose="02020603050405020304" pitchFamily="18" charset="0"/>
                <a:ea typeface="Calibri" panose="020F0502020204030204" pitchFamily="34" charset="0"/>
                <a:cs typeface="Times New Roman" panose="02020603050405020304" pitchFamily="18" charset="0"/>
              </a:rPr>
              <a:t>кроки</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uk-UA" sz="3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1.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Перейдіть</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на</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сайт</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grafiati.com/</a:t>
            </a:r>
            <a:r>
              <a:rPr lang="en-US" sz="36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uk</a:t>
            </a:r>
            <a:r>
              <a:rPr lang="en-US" sz="3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2.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Оберіть</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стиль</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у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списку</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стандартів</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виберіть</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ДСТУ 8302:2015.</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3.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Додайте</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джерело</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виберіть</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тип</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ресурсу</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книга</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стаття</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вебсайт</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тощо</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та</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заповніть</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поля</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або</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знайдіть</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джерело</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за</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назвою</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/URL.</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Grafiati: Оформити списки використаних джерел онлайн">
            <a:extLst>
              <a:ext uri="{FF2B5EF4-FFF2-40B4-BE49-F238E27FC236}">
                <a16:creationId xmlns:a16="http://schemas.microsoft.com/office/drawing/2014/main" id="{BC18DF96-E92A-4481-9427-9729BC1F6C1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72481" y="4863313"/>
            <a:ext cx="4093933" cy="1857327"/>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CDF780D7-C26F-49D5-8FDD-9F3A88DB36D1}"/>
              </a:ext>
            </a:extLst>
          </p:cNvPr>
          <p:cNvPicPr/>
          <p:nvPr/>
        </p:nvPicPr>
        <p:blipFill rotWithShape="1">
          <a:blip r:embed="rId3"/>
          <a:srcRect l="21726" t="13617" r="23788" b="3992"/>
          <a:stretch/>
        </p:blipFill>
        <p:spPr bwMode="auto">
          <a:xfrm>
            <a:off x="6627377" y="137360"/>
            <a:ext cx="5486399" cy="458029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28613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Міністерство освіти і науки України">
            <a:extLst>
              <a:ext uri="{FF2B5EF4-FFF2-40B4-BE49-F238E27FC236}">
                <a16:creationId xmlns:a16="http://schemas.microsoft.com/office/drawing/2014/main" id="{FECE22AC-BC23-4A6C-9CD8-4100F7F995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1242" y="208547"/>
            <a:ext cx="4620126" cy="6272464"/>
          </a:xfrm>
          <a:prstGeom prst="rect">
            <a:avLst/>
          </a:prstGeom>
          <a:noFill/>
          <a:ln w="57150">
            <a:solidFill>
              <a:srgbClr val="7030A0"/>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4654312-021C-4CFA-915F-FF94B29F25D6}"/>
              </a:ext>
            </a:extLst>
          </p:cNvPr>
          <p:cNvSpPr txBox="1"/>
          <p:nvPr/>
        </p:nvSpPr>
        <p:spPr>
          <a:xfrm>
            <a:off x="288759" y="208547"/>
            <a:ext cx="6882062" cy="5909310"/>
          </a:xfrm>
          <a:prstGeom prst="rect">
            <a:avLst/>
          </a:prstGeom>
          <a:noFill/>
        </p:spPr>
        <p:txBody>
          <a:bodyPr wrap="square">
            <a:spAutoFit/>
          </a:bodyPr>
          <a:lstStyle/>
          <a:p>
            <a:r>
              <a:rPr lang="en-US" sz="5400" dirty="0">
                <a:effectLst/>
                <a:latin typeface="Times New Roman" panose="02020603050405020304" pitchFamily="18" charset="0"/>
                <a:ea typeface="Times New Roman" panose="02020603050405020304" pitchFamily="18" charset="0"/>
              </a:rPr>
              <a:t>ДСТУ 3582:2013 «</a:t>
            </a:r>
            <a:r>
              <a:rPr lang="en-US" sz="5400" dirty="0" err="1">
                <a:effectLst/>
                <a:latin typeface="Times New Roman" panose="02020603050405020304" pitchFamily="18" charset="0"/>
                <a:ea typeface="Times New Roman" panose="02020603050405020304" pitchFamily="18" charset="0"/>
              </a:rPr>
              <a:t>Бібліографічний</a:t>
            </a:r>
            <a:r>
              <a:rPr lang="en-US" sz="5400" dirty="0">
                <a:effectLst/>
                <a:latin typeface="Times New Roman" panose="02020603050405020304" pitchFamily="18" charset="0"/>
                <a:ea typeface="Times New Roman" panose="02020603050405020304" pitchFamily="18" charset="0"/>
              </a:rPr>
              <a:t> </a:t>
            </a:r>
            <a:r>
              <a:rPr lang="en-US" sz="5400" dirty="0" err="1">
                <a:effectLst/>
                <a:latin typeface="Times New Roman" panose="02020603050405020304" pitchFamily="18" charset="0"/>
                <a:ea typeface="Times New Roman" panose="02020603050405020304" pitchFamily="18" charset="0"/>
              </a:rPr>
              <a:t>опис</a:t>
            </a:r>
            <a:r>
              <a:rPr lang="en-US" sz="5400" dirty="0">
                <a:effectLst/>
                <a:latin typeface="Times New Roman" panose="02020603050405020304" pitchFamily="18" charset="0"/>
                <a:ea typeface="Times New Roman" panose="02020603050405020304" pitchFamily="18" charset="0"/>
              </a:rPr>
              <a:t>. </a:t>
            </a:r>
            <a:r>
              <a:rPr lang="en-US" sz="5400" dirty="0" err="1">
                <a:effectLst/>
                <a:latin typeface="Times New Roman" panose="02020603050405020304" pitchFamily="18" charset="0"/>
                <a:ea typeface="Times New Roman" panose="02020603050405020304" pitchFamily="18" charset="0"/>
              </a:rPr>
              <a:t>Скорочення</a:t>
            </a:r>
            <a:r>
              <a:rPr lang="en-US" sz="5400" dirty="0">
                <a:effectLst/>
                <a:latin typeface="Times New Roman" panose="02020603050405020304" pitchFamily="18" charset="0"/>
                <a:ea typeface="Times New Roman" panose="02020603050405020304" pitchFamily="18" charset="0"/>
              </a:rPr>
              <a:t> </a:t>
            </a:r>
            <a:r>
              <a:rPr lang="en-US" sz="5400" dirty="0" err="1">
                <a:effectLst/>
                <a:latin typeface="Times New Roman" panose="02020603050405020304" pitchFamily="18" charset="0"/>
                <a:ea typeface="Times New Roman" panose="02020603050405020304" pitchFamily="18" charset="0"/>
              </a:rPr>
              <a:t>слів</a:t>
            </a:r>
            <a:r>
              <a:rPr lang="en-US" sz="5400" dirty="0">
                <a:effectLst/>
                <a:latin typeface="Times New Roman" panose="02020603050405020304" pitchFamily="18" charset="0"/>
                <a:ea typeface="Times New Roman" panose="02020603050405020304" pitchFamily="18" charset="0"/>
              </a:rPr>
              <a:t>  і </a:t>
            </a:r>
            <a:r>
              <a:rPr lang="en-US" sz="5400" dirty="0" err="1">
                <a:effectLst/>
                <a:latin typeface="Times New Roman" panose="02020603050405020304" pitchFamily="18" charset="0"/>
                <a:ea typeface="Times New Roman" panose="02020603050405020304" pitchFamily="18" charset="0"/>
              </a:rPr>
              <a:t>словосполучень</a:t>
            </a:r>
            <a:r>
              <a:rPr lang="en-US" sz="5400" dirty="0">
                <a:effectLst/>
                <a:latin typeface="Times New Roman" panose="02020603050405020304" pitchFamily="18" charset="0"/>
                <a:ea typeface="Times New Roman" panose="02020603050405020304" pitchFamily="18" charset="0"/>
              </a:rPr>
              <a:t> </a:t>
            </a:r>
            <a:r>
              <a:rPr lang="en-US" sz="5400" dirty="0" err="1">
                <a:effectLst/>
                <a:latin typeface="Times New Roman" panose="02020603050405020304" pitchFamily="18" charset="0"/>
                <a:ea typeface="Times New Roman" panose="02020603050405020304" pitchFamily="18" charset="0"/>
              </a:rPr>
              <a:t>українською</a:t>
            </a:r>
            <a:r>
              <a:rPr lang="en-US" sz="5400" dirty="0">
                <a:effectLst/>
                <a:latin typeface="Times New Roman" panose="02020603050405020304" pitchFamily="18" charset="0"/>
                <a:ea typeface="Times New Roman" panose="02020603050405020304" pitchFamily="18" charset="0"/>
              </a:rPr>
              <a:t> </a:t>
            </a:r>
            <a:r>
              <a:rPr lang="en-US" sz="5400" dirty="0" err="1">
                <a:effectLst/>
                <a:latin typeface="Times New Roman" panose="02020603050405020304" pitchFamily="18" charset="0"/>
                <a:ea typeface="Times New Roman" panose="02020603050405020304" pitchFamily="18" charset="0"/>
              </a:rPr>
              <a:t>мовою</a:t>
            </a:r>
            <a:r>
              <a:rPr lang="en-US" sz="5400" dirty="0">
                <a:effectLst/>
                <a:latin typeface="Times New Roman" panose="02020603050405020304" pitchFamily="18" charset="0"/>
                <a:ea typeface="Times New Roman" panose="02020603050405020304" pitchFamily="18" charset="0"/>
              </a:rPr>
              <a:t>. </a:t>
            </a:r>
            <a:r>
              <a:rPr lang="en-US" sz="5400" dirty="0" err="1">
                <a:effectLst/>
                <a:latin typeface="Times New Roman" panose="02020603050405020304" pitchFamily="18" charset="0"/>
                <a:ea typeface="Times New Roman" panose="02020603050405020304" pitchFamily="18" charset="0"/>
              </a:rPr>
              <a:t>Загальні</a:t>
            </a:r>
            <a:r>
              <a:rPr lang="en-US" sz="5400" dirty="0">
                <a:effectLst/>
                <a:latin typeface="Times New Roman" panose="02020603050405020304" pitchFamily="18" charset="0"/>
                <a:ea typeface="Times New Roman" panose="02020603050405020304" pitchFamily="18" charset="0"/>
              </a:rPr>
              <a:t> </a:t>
            </a:r>
            <a:r>
              <a:rPr lang="en-US" sz="5400" dirty="0" err="1">
                <a:effectLst/>
                <a:latin typeface="Times New Roman" panose="02020603050405020304" pitchFamily="18" charset="0"/>
                <a:ea typeface="Times New Roman" panose="02020603050405020304" pitchFamily="18" charset="0"/>
              </a:rPr>
              <a:t>вимоги</a:t>
            </a:r>
            <a:r>
              <a:rPr lang="en-US" sz="5400" dirty="0">
                <a:effectLst/>
                <a:latin typeface="Times New Roman" panose="02020603050405020304" pitchFamily="18" charset="0"/>
                <a:ea typeface="Times New Roman" panose="02020603050405020304" pitchFamily="18" charset="0"/>
              </a:rPr>
              <a:t> </a:t>
            </a:r>
            <a:r>
              <a:rPr lang="en-US" sz="5400" dirty="0" err="1">
                <a:effectLst/>
                <a:latin typeface="Times New Roman" panose="02020603050405020304" pitchFamily="18" charset="0"/>
                <a:ea typeface="Times New Roman" panose="02020603050405020304" pitchFamily="18" charset="0"/>
              </a:rPr>
              <a:t>та</a:t>
            </a:r>
            <a:r>
              <a:rPr lang="en-US" sz="5400" dirty="0">
                <a:effectLst/>
                <a:latin typeface="Times New Roman" panose="02020603050405020304" pitchFamily="18" charset="0"/>
                <a:ea typeface="Times New Roman" panose="02020603050405020304" pitchFamily="18" charset="0"/>
              </a:rPr>
              <a:t> </a:t>
            </a:r>
            <a:r>
              <a:rPr lang="en-US" sz="5400" dirty="0" err="1">
                <a:effectLst/>
                <a:latin typeface="Times New Roman" panose="02020603050405020304" pitchFamily="18" charset="0"/>
                <a:ea typeface="Times New Roman" panose="02020603050405020304" pitchFamily="18" charset="0"/>
              </a:rPr>
              <a:t>правила</a:t>
            </a:r>
            <a:r>
              <a:rPr lang="en-US" sz="5400" dirty="0">
                <a:effectLst/>
                <a:latin typeface="Times New Roman" panose="02020603050405020304" pitchFamily="18" charset="0"/>
                <a:ea typeface="Times New Roman" panose="02020603050405020304" pitchFamily="18" charset="0"/>
              </a:rPr>
              <a:t>»</a:t>
            </a:r>
            <a:endParaRPr lang="uk-UA" sz="5400" dirty="0"/>
          </a:p>
        </p:txBody>
      </p:sp>
    </p:spTree>
    <p:extLst>
      <p:ext uri="{BB962C8B-B14F-4D97-AF65-F5344CB8AC3E}">
        <p14:creationId xmlns:p14="http://schemas.microsoft.com/office/powerpoint/2010/main" val="448650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53024F-36CF-4869-8424-10967E6470F9}"/>
              </a:ext>
            </a:extLst>
          </p:cNvPr>
          <p:cNvSpPr txBox="1"/>
          <p:nvPr/>
        </p:nvSpPr>
        <p:spPr>
          <a:xfrm>
            <a:off x="1550505" y="2651672"/>
            <a:ext cx="7892406" cy="4832092"/>
          </a:xfrm>
          <a:prstGeom prst="rect">
            <a:avLst/>
          </a:prstGeom>
          <a:noFill/>
        </p:spPr>
        <p:txBody>
          <a:bodyPr wrap="square">
            <a:spAutoFit/>
          </a:bodyPr>
          <a:lstStyle/>
          <a:p>
            <a:r>
              <a:rPr lang="uk-UA" sz="1800" dirty="0">
                <a:solidFill>
                  <a:srgbClr val="0D0D0D"/>
                </a:solidFill>
                <a:effectLst/>
                <a:latin typeface="Times New Roman" panose="02020603050405020304" pitchFamily="18" charset="0"/>
                <a:ea typeface="Times New Roman" panose="02020603050405020304" pitchFamily="18" charset="0"/>
              </a:rPr>
              <a:t> </a:t>
            </a:r>
            <a:r>
              <a:rPr lang="en-US" sz="1800" dirty="0">
                <a:solidFill>
                  <a:srgbClr val="0D0D0D"/>
                </a:solidFill>
                <a:effectLst/>
                <a:latin typeface="Times New Roman" panose="02020603050405020304" pitchFamily="18" charset="0"/>
                <a:ea typeface="Times New Roman" panose="02020603050405020304" pitchFamily="18" charset="0"/>
              </a:rPr>
              <a:t>                                    </a:t>
            </a:r>
            <a:r>
              <a:rPr lang="uk-UA" sz="4400" b="1" dirty="0">
                <a:effectLst/>
                <a:latin typeface="Times New Roman" panose="02020603050405020304" pitchFamily="18" charset="0"/>
                <a:ea typeface="Times New Roman" panose="02020603050405020304" pitchFamily="18" charset="0"/>
              </a:rPr>
              <a:t>Дякуємо за увагу!</a:t>
            </a:r>
            <a:br>
              <a:rPr lang="uk-UA" sz="4400" b="1" dirty="0">
                <a:effectLst/>
                <a:latin typeface="Times New Roman" panose="02020603050405020304" pitchFamily="18" charset="0"/>
                <a:ea typeface="Times New Roman" panose="02020603050405020304" pitchFamily="18" charset="0"/>
              </a:rPr>
            </a:br>
            <a:endParaRPr lang="uk-UA" sz="4400" b="1" dirty="0">
              <a:effectLst/>
              <a:latin typeface="Times New Roman" panose="02020603050405020304" pitchFamily="18" charset="0"/>
              <a:ea typeface="Times New Roman" panose="02020603050405020304" pitchFamily="18" charset="0"/>
            </a:endParaRPr>
          </a:p>
          <a:p>
            <a:br>
              <a:rPr lang="uk-UA" sz="4400" b="1" dirty="0">
                <a:latin typeface="Times New Roman" panose="02020603050405020304" pitchFamily="18" charset="0"/>
              </a:rPr>
            </a:br>
            <a:r>
              <a:rPr lang="en-US" sz="4400" b="1" dirty="0">
                <a:latin typeface="Times New Roman" panose="02020603050405020304" pitchFamily="18" charset="0"/>
              </a:rPr>
              <a:t>                   </a:t>
            </a:r>
            <a:r>
              <a:rPr lang="uk-UA" sz="4400" b="1" dirty="0">
                <a:latin typeface="Times New Roman" panose="02020603050405020304" pitchFamily="18" charset="0"/>
              </a:rPr>
              <a:t>Наша адреса:</a:t>
            </a:r>
            <a:r>
              <a:rPr lang="en-US" sz="4400" b="1" dirty="0">
                <a:latin typeface="Times New Roman" panose="02020603050405020304" pitchFamily="18" charset="0"/>
              </a:rPr>
              <a:t>                          </a:t>
            </a:r>
          </a:p>
          <a:p>
            <a:r>
              <a:rPr lang="en-US" sz="4400" b="1">
                <a:latin typeface="Times New Roman" panose="02020603050405020304" pitchFamily="18" charset="0"/>
              </a:rPr>
              <a:t>           library</a:t>
            </a:r>
            <a:r>
              <a:rPr lang="en-US" sz="4400" b="1" dirty="0">
                <a:latin typeface="Times New Roman" panose="02020603050405020304" pitchFamily="18" charset="0"/>
              </a:rPr>
              <a:t>@chmnu.edu.ua</a:t>
            </a:r>
            <a:br>
              <a:rPr lang="uk-UA" sz="4400" b="1" dirty="0">
                <a:latin typeface="Times New Roman" panose="02020603050405020304" pitchFamily="18" charset="0"/>
              </a:rPr>
            </a:br>
            <a:r>
              <a:rPr lang="en-US" sz="4400" b="1" dirty="0">
                <a:latin typeface="Times New Roman" panose="02020603050405020304" pitchFamily="18" charset="0"/>
              </a:rPr>
              <a:t>                                                                        </a:t>
            </a:r>
            <a:br>
              <a:rPr lang="en-US" sz="4400" b="1" dirty="0">
                <a:latin typeface="Times New Roman" panose="02020603050405020304" pitchFamily="18" charset="0"/>
              </a:rPr>
            </a:br>
            <a:r>
              <a:rPr lang="en-US" sz="4400" b="1" dirty="0">
                <a:latin typeface="Times New Roman" panose="02020603050405020304" pitchFamily="18" charset="0"/>
              </a:rPr>
              <a:t>          </a:t>
            </a:r>
            <a:endParaRPr lang="uk-UA" sz="2800" b="1" dirty="0"/>
          </a:p>
        </p:txBody>
      </p:sp>
      <p:pic>
        <p:nvPicPr>
          <p:cNvPr id="4" name="Picture 3" descr="1">
            <a:extLst>
              <a:ext uri="{FF2B5EF4-FFF2-40B4-BE49-F238E27FC236}">
                <a16:creationId xmlns:a16="http://schemas.microsoft.com/office/drawing/2014/main" id="{1B409C9D-16F6-490E-BD22-2DC4A44E4D14}"/>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072591" y="461962"/>
            <a:ext cx="1809750" cy="1666875"/>
          </a:xfrm>
          <a:prstGeom prst="rect">
            <a:avLst/>
          </a:prstGeom>
          <a:ln w="28575">
            <a:solidFill>
              <a:srgbClr val="002060"/>
            </a:solidFill>
          </a:ln>
        </p:spPr>
      </p:pic>
    </p:spTree>
    <p:extLst>
      <p:ext uri="{BB962C8B-B14F-4D97-AF65-F5344CB8AC3E}">
        <p14:creationId xmlns:p14="http://schemas.microsoft.com/office/powerpoint/2010/main" val="21594551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каймление">
  <a:themeElements>
    <a:clrScheme name="Окаймление">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Окаймление">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Окаймление">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TM03090430[[fn=Окаймление]]</Template>
  <TotalTime>1219</TotalTime>
  <Words>2225</Words>
  <Application>Microsoft Office PowerPoint</Application>
  <PresentationFormat>Широкоэкранный</PresentationFormat>
  <Paragraphs>91</Paragraphs>
  <Slides>26</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26</vt:i4>
      </vt:variant>
    </vt:vector>
  </HeadingPairs>
  <TitlesOfParts>
    <vt:vector size="32" baseType="lpstr">
      <vt:lpstr>Arial</vt:lpstr>
      <vt:lpstr>Calibri</vt:lpstr>
      <vt:lpstr>Corbel</vt:lpstr>
      <vt:lpstr>Times New Roman</vt:lpstr>
      <vt:lpstr>Wingdings</vt:lpstr>
      <vt:lpstr>Окаймление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library3</dc:creator>
  <cp:lastModifiedBy>library3</cp:lastModifiedBy>
  <cp:revision>58</cp:revision>
  <dcterms:created xsi:type="dcterms:W3CDTF">2026-10-07T13:11:47Z</dcterms:created>
  <dcterms:modified xsi:type="dcterms:W3CDTF">2026-10-22T10:06:17Z</dcterms:modified>
</cp:coreProperties>
</file>