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359" r:id="rId2"/>
    <p:sldId id="277" r:id="rId3"/>
    <p:sldId id="315" r:id="rId4"/>
    <p:sldId id="360" r:id="rId5"/>
    <p:sldId id="371" r:id="rId6"/>
    <p:sldId id="373" r:id="rId7"/>
    <p:sldId id="366" r:id="rId8"/>
    <p:sldId id="367" r:id="rId9"/>
    <p:sldId id="376" r:id="rId10"/>
    <p:sldId id="377" r:id="rId11"/>
    <p:sldId id="363" r:id="rId12"/>
    <p:sldId id="368" r:id="rId13"/>
    <p:sldId id="364" r:id="rId14"/>
    <p:sldId id="369" r:id="rId15"/>
    <p:sldId id="370" r:id="rId16"/>
    <p:sldId id="372" r:id="rId17"/>
    <p:sldId id="378" r:id="rId18"/>
    <p:sldId id="281" r:id="rId19"/>
    <p:sldId id="374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  <a:srgbClr val="4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4" autoAdjust="0"/>
    <p:restoredTop sz="90852" autoAdjust="0"/>
  </p:normalViewPr>
  <p:slideViewPr>
    <p:cSldViewPr>
      <p:cViewPr varScale="1">
        <p:scale>
          <a:sx n="103" d="100"/>
          <a:sy n="103" d="100"/>
        </p:scale>
        <p:origin x="11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23818-EBD0-4D79-B6D3-24613E89230F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707EB-E42E-4FD6-AAE4-EAE20EB83A3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29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07EB-E42E-4FD6-AAE4-EAE20EB83A3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289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07EB-E42E-4FD6-AAE4-EAE20EB83A3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402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707EB-E42E-4FD6-AAE4-EAE20EB83A3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42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hmnu.edu.u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hk.dcz.gov.ua/publikaciya/menedzhment-yak-profesiya" TargetMode="External"/><Relationship Id="rId4" Type="http://schemas.openxmlformats.org/officeDocument/2006/relationships/hyperlink" Target="https://me.gov.ua/?lang=uk-U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msesd.com.ua/uk/journals/tom-3-1-2025/metodi-sitovogo-planuvannya-v-upravlinni-proyektami-oglyad-programnikh-produktiv" TargetMode="External"/><Relationship Id="rId2" Type="http://schemas.openxmlformats.org/officeDocument/2006/relationships/hyperlink" Target="https://dspace.chmnu.edu.ua/jspui/handle/123456789/3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omyandsociety.in.ua/index.ph.%20p/journal/article/view/744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PlZoIw-KAI" TargetMode="External"/><Relationship Id="rId2" Type="http://schemas.openxmlformats.org/officeDocument/2006/relationships/hyperlink" Target="https://donnuet.edu.ua/wp-content/uploads/2021/04/npk_stijkyj-rozvytok-nats-ekonom_202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url.li/nmsxh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_____________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3" y="332656"/>
            <a:ext cx="8568953" cy="1023453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uk-UA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Бібліографічне оформлення наукових робіт для студентів спеціальності «Менеджмент»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81738" y="5464142"/>
            <a:ext cx="4943209" cy="1261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Завідуюча інформаційно-бібліографічним відділом </a:t>
            </a:r>
            <a:b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ібліотеки ЧНУ ім.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Петра Могили </a:t>
            </a:r>
            <a:r>
              <a:rPr lang="uk-UA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Болдуреску</a:t>
            </a:r>
            <a: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Лілія Павлівна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ПАН БІБЛІОТЕКАР: Cписок літератури за новими вимогами ДСТУ 8302:201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1484784"/>
            <a:ext cx="3488851" cy="3853368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EDC455-F09D-4396-8151-7389A550B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66" y="1484784"/>
            <a:ext cx="4943209" cy="385336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A538DE-51A9-4C47-A5EF-8C2F80B03C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23" y="5464141"/>
            <a:ext cx="3488851" cy="126188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36249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BDEB1D4-C080-4353-9FDB-9677AEDCEBF1}"/>
              </a:ext>
            </a:extLst>
          </p:cNvPr>
          <p:cNvSpPr txBox="1"/>
          <p:nvPr/>
        </p:nvSpPr>
        <p:spPr>
          <a:xfrm>
            <a:off x="539552" y="620688"/>
            <a:ext cx="806489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                </a:t>
            </a:r>
            <a:r>
              <a:rPr lang="ru-RU" sz="32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і </a:t>
            </a:r>
            <a:r>
              <a:rPr lang="ru-RU" sz="3200" b="1" dirty="0" err="1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32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авторів</a:t>
            </a:r>
            <a:r>
              <a:rPr lang="ru-RU" sz="32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 у державному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псіб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В. П. Петков, С. В. Петков, Л. Р. Наливайко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; за ред. В. П.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Петкова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КНТ, 2023. 312 с.                                                </a:t>
            </a:r>
            <a:r>
              <a:rPr lang="ru-RU" sz="3200" dirty="0"/>
              <a:t>                                                              </a:t>
            </a:r>
            <a:endParaRPr lang="uk-UA" sz="32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1428E0-2349-4A4F-9625-598122278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4437112"/>
            <a:ext cx="4680520" cy="172819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2066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75739"/>
            <a:ext cx="828092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itchFamily="18" charset="0"/>
              </a:rPr>
              <a:t>             </a:t>
            </a:r>
            <a:r>
              <a:rPr lang="uk-UA" sz="32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автора, за редакцією,                             </a:t>
            </a:r>
          </a:p>
          <a:p>
            <a:r>
              <a:rPr lang="uk-UA" sz="32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укладанням, упорядкуванням        </a:t>
            </a:r>
            <a:endParaRPr lang="ru-RU" sz="3200" dirty="0">
              <a:solidFill>
                <a:srgbClr val="7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8DA00E-5AD9-4517-8A54-F3F88040B082}"/>
              </a:ext>
            </a:extLst>
          </p:cNvPr>
          <p:cNvSpPr/>
          <p:nvPr/>
        </p:nvSpPr>
        <p:spPr>
          <a:xfrm>
            <a:off x="539552" y="275739"/>
            <a:ext cx="82089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</a:t>
            </a:r>
            <a:b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uk-UA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Адміністративний менеджмент в Україні =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Administrative management in Ukraine :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підручник = 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textbook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/ </a:t>
            </a:r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ред.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: В. М. Ємельянов, О. Н. Євтушенко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;  ЧНУ ім. Петра Могили. Миколаїв : Ємельянова Т. В. , 2021. 281 с.</a:t>
            </a:r>
          </a:p>
          <a:p>
            <a:endParaRPr lang="uk-UA" sz="28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ред. ; </a:t>
            </a:r>
            <a:b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уклад. ;</a:t>
            </a:r>
            <a:b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упоряд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.;</a:t>
            </a:r>
          </a:p>
          <a:p>
            <a:r>
              <a:rPr lang="uk-UA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перекл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b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наукова установа/організація</a:t>
            </a:r>
          </a:p>
        </p:txBody>
      </p:sp>
    </p:spTree>
    <p:extLst>
      <p:ext uri="{BB962C8B-B14F-4D97-AF65-F5344CB8AC3E}">
        <p14:creationId xmlns:p14="http://schemas.microsoft.com/office/powerpoint/2010/main" val="480934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5"/>
            <a:ext cx="8352928" cy="6063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br>
              <a:rPr lang="uk-UA" sz="32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uk-UA" sz="36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багатотомне видання:</a:t>
            </a:r>
            <a:endParaRPr lang="ru-RU" sz="3600" dirty="0">
              <a:solidFill>
                <a:srgbClr val="7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Шевченківська енциклопедія : в 6 т.</a:t>
            </a:r>
            <a:r>
              <a:rPr lang="uk-U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Т. 6. : Т-Я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/ ред. М. Г. Жулинський ; НАН України, Ін-т літ. ім. Т. Г. Шевченка. Київ, 2015. 1120 с. : 802 іл.                                                     </a:t>
            </a:r>
            <a:br>
              <a:rPr lang="uk-UA" sz="3200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uk-UA" sz="32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uk-UA" sz="3200" b="1" dirty="0"/>
              <a:t> </a:t>
            </a:r>
            <a:r>
              <a:rPr lang="uk-UA" sz="3200" dirty="0"/>
              <a:t> </a:t>
            </a:r>
            <a:br>
              <a:rPr lang="uk-UA" sz="3200" dirty="0"/>
            </a:b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Шевченківська енциклопедія : в 6 т. / ред. М. Г. Жулинський ; НАН України, Ін-т літ. ім. Т. Г. Шевченка. Київ, 2015. </a:t>
            </a:r>
            <a:r>
              <a:rPr lang="uk-UA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Т. 6. : Т-Я.</a:t>
            </a:r>
            <a:r>
              <a:rPr lang="uk-U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1120 с. : 802 іл.</a:t>
            </a:r>
            <a:endParaRPr lang="uk-UA" sz="3200" b="1" dirty="0">
              <a:solidFill>
                <a:srgbClr val="7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242" y="5517232"/>
            <a:ext cx="180020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42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280920" cy="62940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5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Матеріали конференцій, з’їздів, конгресів:</a:t>
            </a:r>
          </a:p>
          <a:p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Могилянські читання–2020 : досвід та тенденції розвитку суспільства в Україні : глобальний, національний та регіональний аспекти. Аспекти економічного розвитку : підприємництво, менеджмент, бізнес. Облікові та фінансові аспекти економічного розвитку : </a:t>
            </a:r>
            <a:r>
              <a:rPr lang="uk-UA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ХХІІІ </a:t>
            </a:r>
            <a:r>
              <a:rPr lang="uk-UA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</a:t>
            </a:r>
            <a:r>
              <a:rPr lang="uk-UA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наук.-</a:t>
            </a:r>
            <a:r>
              <a:rPr lang="uk-UA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uk-UA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uk-UA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16–20 </a:t>
            </a:r>
            <a:r>
              <a:rPr lang="uk-UA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</a:t>
            </a:r>
            <a:r>
              <a:rPr lang="uk-UA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2020 р, м. Миколаїв : тези 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uk-U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Чорном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ун-т ім. Петра Могили. Миколаїв : Вид-во ЧНУ ім. Петра Могили, 2020. 64 с.</a:t>
            </a:r>
          </a:p>
          <a:p>
            <a:b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25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Офіційні документи, закони, кодекси</a:t>
            </a:r>
            <a:endParaRPr lang="uk-UA" sz="2500" dirty="0">
              <a:solidFill>
                <a:srgbClr val="7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Земельний кодекс України : від 25.10.2001 р. № 2768-ІІІ / Верховна Рада України. Текст зі змін. та </a:t>
            </a:r>
            <a:r>
              <a:rPr lang="uk-U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станом на 01.05.2024 р. Київ : Форум, 2024. 248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(Кодекси України ; № 5).</a:t>
            </a:r>
          </a:p>
          <a:p>
            <a:r>
              <a:rPr lang="uk-UA" sz="2500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</a:t>
            </a:r>
            <a:endParaRPr lang="ru-RU" sz="25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5877272"/>
            <a:ext cx="2016225" cy="87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31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524" y="260648"/>
            <a:ext cx="8568952" cy="63401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частина книги, стаття із збірника або журналу:</a:t>
            </a:r>
            <a:br>
              <a:rPr lang="uk-UA" sz="32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 аспекти управлінської діяльності керівника. </a:t>
            </a:r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Психологія управління : </a:t>
            </a:r>
            <a:r>
              <a:rPr lang="uk-UA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Д. І.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Дзвінчук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 Г. Діденко, О. К.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Любчук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І.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Малімон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за ред. Д. І.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Дзвінчука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Київ : Сік Груп Україна, 2013.  </a:t>
            </a: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7. С. 203–238.</a:t>
            </a:r>
            <a:b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Лазарєва О. В.,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Мась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А. Ю.,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Фесено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К. М. Використання підходів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фасиліті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-менеджменту в системі управління земельними ресурсами. </a:t>
            </a:r>
            <a:r>
              <a:rPr 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Економічний вісник Національного технічного університету України «Київський політехнічний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інститут»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зб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наук. пр. 2024.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Вип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28. 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С. 56–61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Лазарєва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О. В.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екоменеджменту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земельними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ресурсами. </a:t>
            </a:r>
            <a:r>
              <a:rPr lang="ru-RU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Агросвіт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наук. </a:t>
            </a:r>
            <a:r>
              <a:rPr lang="ru-RU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фахове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вид. з </a:t>
            </a:r>
            <a:r>
              <a:rPr lang="ru-RU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2020. № 4.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С. 9–14.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52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24936" cy="62646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9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9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</a:p>
          <a:p>
            <a:pPr marL="0" indent="0">
              <a:buNone/>
            </a:pPr>
            <a:r>
              <a:rPr lang="uk-UA" sz="9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uk-UA" sz="1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Електронні ресурси</a:t>
            </a:r>
            <a:endParaRPr lang="en-GB" sz="1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br>
              <a:rPr lang="uk-UA" sz="9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9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Веб-сайт</a:t>
            </a:r>
          </a:p>
          <a:p>
            <a:pPr marL="0" indent="0">
              <a:buNone/>
            </a:pPr>
            <a:r>
              <a:rPr lang="uk-UA" sz="9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Чорноморський національний університет імені Петра Могили : </a:t>
            </a:r>
            <a:r>
              <a:rPr lang="uk-UA" sz="9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вебсайт</a:t>
            </a:r>
            <a:r>
              <a:rPr lang="uk-UA" sz="9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sz="9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https://chmnu.edu.ua/</a:t>
            </a:r>
            <a:r>
              <a:rPr lang="uk-UA" sz="9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9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 звернення: 12.03.2026).</a:t>
            </a:r>
          </a:p>
          <a:p>
            <a:pPr marL="0" indent="0">
              <a:buNone/>
            </a:pPr>
            <a:r>
              <a:rPr lang="uk-UA" sz="9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Міністерство економіки, довкілля та сільського господарства : </a:t>
            </a:r>
            <a:r>
              <a:rPr lang="uk-UA" sz="9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вебсайт</a:t>
            </a:r>
            <a:r>
              <a:rPr lang="uk-UA" sz="9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sz="9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https://me.gov.ua/?lang=uk-UA</a:t>
            </a:r>
            <a:r>
              <a:rPr lang="uk-UA" sz="9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9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 звернення: 12.03.2026).</a:t>
            </a:r>
          </a:p>
          <a:p>
            <a:pPr marL="0" indent="0">
              <a:buNone/>
            </a:pPr>
            <a:endParaRPr lang="uk-UA" sz="9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9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                     Публікація на </a:t>
            </a:r>
            <a:r>
              <a:rPr lang="uk-UA" sz="9800" b="1" dirty="0" err="1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вебсайті</a:t>
            </a:r>
            <a:r>
              <a:rPr lang="uk-UA" sz="9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uk-UA" sz="9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Менеджмент як професія. </a:t>
            </a:r>
            <a:r>
              <a:rPr lang="uk-UA" sz="9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Черкаський обласний центр зайнятості : </a:t>
            </a:r>
            <a:r>
              <a:rPr lang="uk-UA" sz="9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вебсайт</a:t>
            </a:r>
            <a:r>
              <a:rPr lang="uk-UA" sz="9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sz="9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https://chk.dcz.gov.ua/publikaciya/menedzhment-yak-profesiya</a:t>
            </a:r>
            <a:r>
              <a:rPr lang="uk-UA" sz="9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9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 звернення: 12.03.2026).</a:t>
            </a:r>
          </a:p>
          <a:p>
            <a:pPr marL="0" indent="0">
              <a:buNone/>
            </a:pPr>
            <a:r>
              <a:rPr lang="uk-UA" sz="9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marL="0" indent="0">
              <a:buNone/>
            </a:pPr>
            <a:r>
              <a:rPr lang="uk-UA" sz="9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uk-UA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sz="3100" dirty="0">
              <a:solidFill>
                <a:srgbClr val="7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84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63915"/>
            <a:ext cx="81906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uk-UA" sz="2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електронна книга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Лушко С. М. Фінанси : метод. вказівки до практичних занять та самостійної роботи для студентів. Миколаїв : Вид-во ЧНУ ім. Петра Могили, 2026. 152 с. (Методична серія ;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вип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477).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URL :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https://dspace.chmnu.edu.ua/jspui/handle/123456789/3138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дата звернення 12.03.2026).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uk-UA" sz="2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стаття з електронного журналу : 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Лоза С. Методи сітьового планування в управлінні проектами : огляд програмних продуктів. </a:t>
            </a:r>
            <a:r>
              <a:rPr lang="uk-UA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Менеджмент і бізнес. </a:t>
            </a:r>
            <a:r>
              <a:rPr lang="uk-UA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2025. Т. 3. № 1.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uk-UA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6–17.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URL : 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https://emsesd.com.ua/uk/journals/tom-3-1-2025/metodi-sitovogo-planuvannya-v-upravlinni-proyektami-oglyad-programnikh-produktiv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дата звернення 12.03.2026).</a:t>
            </a: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Сліпченко В. Інструментарій бренд-менеджменту на ринку В2В.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Економіка і суспільство : </a:t>
            </a:r>
            <a:r>
              <a:rPr lang="uk-UA" sz="2000" i="1" dirty="0" err="1">
                <a:latin typeface="Times New Roman" pitchFamily="18" charset="0"/>
                <a:cs typeface="Times New Roman" pitchFamily="18" charset="0"/>
              </a:rPr>
              <a:t>електр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i="1" dirty="0" err="1">
                <a:latin typeface="Times New Roman" pitchFamily="18" charset="0"/>
                <a:cs typeface="Times New Roman" pitchFamily="18" charset="0"/>
              </a:rPr>
              <a:t>журн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2026. </a:t>
            </a:r>
            <a:r>
              <a:rPr lang="uk-UA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Вип</a:t>
            </a:r>
            <a:r>
              <a:rPr lang="uk-UA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83.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URL :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4"/>
              </a:rPr>
              <a:t>https://economyandsociety.in.ua/index.ph. p/journal/article/view/7440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(дата звернення 12.03.2026).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400" dirty="0">
              <a:solidFill>
                <a:srgbClr val="7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770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ED1132-EFFA-4CEF-8120-2F08E9ABB0C9}"/>
              </a:ext>
            </a:extLst>
          </p:cNvPr>
          <p:cNvSpPr txBox="1"/>
          <p:nvPr/>
        </p:nvSpPr>
        <p:spPr>
          <a:xfrm>
            <a:off x="395536" y="332656"/>
            <a:ext cx="864096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uk-UA" sz="28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конференцій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Лазарєва О. В. Наукові засади формування земельного менеджменту у контексті стратегії і тактики використання землі. </a:t>
            </a:r>
            <a:r>
              <a:rPr lang="uk-UA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Стійкий розвиток національної економіки : актуальні проблеми та механізми забезпечення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наук.-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27 квіт. 2020 р., м. Кривий Ріг.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 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https://donnuet.edu.ua/wp-content/uploads/2021/04/npk_stijkyj-rozvytok-nats-ekonom_2020.pdf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звернення 12.03.2026).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en-GB" sz="28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Крикун О. Ефективний менеджмент. Стилі управління. Ситуаційне керівництво та його помилки. 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YouTube.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Devlight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2024. 14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 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https://www.youtube.com/watch?v=4PlZoIw-KAI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звернення 12.03.2026).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8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Козловська С. В. Академічна доброчесність : пошук надійних інформаційних ресурсів : [презентація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PowerPoint]. </a:t>
            </a:r>
            <a:r>
              <a:rPr lang="uk-UA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Інституційний </a:t>
            </a:r>
            <a:r>
              <a:rPr lang="uk-UA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репозитарій</a:t>
            </a:r>
            <a:r>
              <a:rPr lang="uk-UA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ЧНУ ім.</a:t>
            </a:r>
          </a:p>
          <a:p>
            <a:r>
              <a:rPr lang="uk-UA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Петра Могили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irPMBSNU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2023. 24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Електрон. текст. і граф. дані.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http://surl.li/nmsxh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звернення: 01.12.2023).</a:t>
            </a:r>
          </a:p>
        </p:txBody>
      </p:sp>
    </p:spTree>
    <p:extLst>
      <p:ext uri="{BB962C8B-B14F-4D97-AF65-F5344CB8AC3E}">
        <p14:creationId xmlns:p14="http://schemas.microsoft.com/office/powerpoint/2010/main" val="3348281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838064-8B67-4799-95F7-312C104E2291}"/>
              </a:ext>
            </a:extLst>
          </p:cNvPr>
          <p:cNvSpPr/>
          <p:nvPr/>
        </p:nvSpPr>
        <p:spPr>
          <a:xfrm>
            <a:off x="246429" y="241534"/>
            <a:ext cx="8668986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rgbClr val="4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uk-UA" sz="36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Бібліографічний менеджер            </a:t>
            </a:r>
          </a:p>
          <a:p>
            <a:r>
              <a:rPr lang="uk-UA" sz="36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Grafiati</a:t>
            </a:r>
            <a:endParaRPr lang="de-DE" sz="3600" u="sng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A9EAC6-0276-4062-AE06-4A862905D8F2}"/>
              </a:ext>
            </a:extLst>
          </p:cNvPr>
          <p:cNvSpPr/>
          <p:nvPr/>
        </p:nvSpPr>
        <p:spPr>
          <a:xfrm>
            <a:off x="3491880" y="479604"/>
            <a:ext cx="517565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b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https://www.grafiati.com/en/</a:t>
            </a:r>
            <a:endParaRPr lang="de-DE" sz="3100" b="1" dirty="0">
              <a:solidFill>
                <a:srgbClr val="00206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4BE9D1-394F-44B8-8AE7-5BDECEAC80A1}"/>
              </a:ext>
            </a:extLst>
          </p:cNvPr>
          <p:cNvSpPr/>
          <p:nvPr/>
        </p:nvSpPr>
        <p:spPr>
          <a:xfrm>
            <a:off x="2894325" y="1902266"/>
            <a:ext cx="1934583" cy="914400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441671-CF27-4B3B-8B29-96D105808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29" y="1573695"/>
            <a:ext cx="8668986" cy="4094432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8A6EEB-4CB1-4416-BC91-9331F1D773AF}"/>
              </a:ext>
            </a:extLst>
          </p:cNvPr>
          <p:cNvSpPr txBox="1"/>
          <p:nvPr/>
        </p:nvSpPr>
        <p:spPr>
          <a:xfrm>
            <a:off x="228585" y="5088272"/>
            <a:ext cx="868683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1. Криворучко С. Рекрутинг персоналу :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азів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 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професійності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Тононто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Гнозіс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2023. 690 с.</a:t>
            </a:r>
          </a:p>
          <a:p>
            <a:b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У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(1, с. XXXX)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6AD3E0C-F5C9-40A6-9ADD-5CFD8EF66263}"/>
              </a:ext>
            </a:extLst>
          </p:cNvPr>
          <p:cNvSpPr/>
          <p:nvPr/>
        </p:nvSpPr>
        <p:spPr>
          <a:xfrm>
            <a:off x="4211960" y="1595120"/>
            <a:ext cx="2448272" cy="68175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DFA40E2-3138-41D4-8621-4FB0254D5CB4}"/>
              </a:ext>
            </a:extLst>
          </p:cNvPr>
          <p:cNvSpPr/>
          <p:nvPr/>
        </p:nvSpPr>
        <p:spPr>
          <a:xfrm>
            <a:off x="323529" y="1700808"/>
            <a:ext cx="2016224" cy="5760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2040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5F1B1EB-2921-4148-837F-27535253D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926" y="1265373"/>
            <a:ext cx="5040562" cy="504056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66D12B-2351-42C0-BE8E-550A8B5EDF21}"/>
              </a:ext>
            </a:extLst>
          </p:cNvPr>
          <p:cNvSpPr/>
          <p:nvPr/>
        </p:nvSpPr>
        <p:spPr>
          <a:xfrm>
            <a:off x="0" y="578818"/>
            <a:ext cx="9052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Інституційний </a:t>
            </a:r>
            <a:r>
              <a:rPr lang="uk-UA" sz="2800" b="1" dirty="0" err="1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репозитарійЧНУ</a:t>
            </a:r>
            <a:r>
              <a:rPr lang="uk-UA" sz="2800" b="1" dirty="0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ім. Петра Могили</a:t>
            </a:r>
            <a:endParaRPr lang="uk-UA" sz="2800" dirty="0">
              <a:solidFill>
                <a:srgbClr val="70000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50110C-753A-44A1-A0FB-B19D56DB774A}"/>
              </a:ext>
            </a:extLst>
          </p:cNvPr>
          <p:cNvSpPr/>
          <p:nvPr/>
        </p:nvSpPr>
        <p:spPr>
          <a:xfrm>
            <a:off x="2438049" y="626360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4AC2A7-848D-4094-897B-83CFB520F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1" y="1156483"/>
            <a:ext cx="3832485" cy="5149450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07B82CE3-72FB-4981-BB76-67C590E013C1}"/>
              </a:ext>
            </a:extLst>
          </p:cNvPr>
          <p:cNvSpPr/>
          <p:nvPr/>
        </p:nvSpPr>
        <p:spPr>
          <a:xfrm>
            <a:off x="4211960" y="5589240"/>
            <a:ext cx="4464494" cy="7200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064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24936" cy="1143000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Академічна доброчесність             </a:t>
            </a:r>
            <a:endParaRPr lang="ru-RU" sz="2800" b="1" dirty="0">
              <a:solidFill>
                <a:srgbClr val="7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417638"/>
            <a:ext cx="8424936" cy="510770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«… сукупність етичних принципів та визначених законом правил, якими керуються учасники освітнього процесу під час навчання, викладання та провадження наукової діяльності з метою забезпечення довіри до результатів навчання та наукових досягнень».</a:t>
            </a:r>
            <a:b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2" indent="0">
              <a:buNone/>
            </a:pPr>
            <a:r>
              <a:rPr lang="uk-UA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Закон України «Про освіту» (від 5.09.2017 р., ст. 42)</a:t>
            </a:r>
          </a:p>
        </p:txBody>
      </p:sp>
    </p:spTree>
    <p:extLst>
      <p:ext uri="{BB962C8B-B14F-4D97-AF65-F5344CB8AC3E}">
        <p14:creationId xmlns:p14="http://schemas.microsoft.com/office/powerpoint/2010/main" val="4280674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482" y="283779"/>
            <a:ext cx="8655997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6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Дякуємо за увагу!         </a:t>
            </a:r>
          </a:p>
          <a:p>
            <a:r>
              <a:rPr lang="uk-UA" sz="6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Успішних робіт!</a:t>
            </a:r>
          </a:p>
          <a:p>
            <a:r>
              <a:rPr lang="uk-UA" sz="6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Users\library4\Desktop\АД\Без названи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2" y="2348880"/>
            <a:ext cx="865599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57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55" y="332656"/>
            <a:ext cx="8568952" cy="1296144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uk-UA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dirty="0"/>
            </a:br>
            <a:br>
              <a:rPr lang="uk-UA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Дотримання академічної доброчесності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506916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b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самостійне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виконання досліджень та навчальних завдань;</a:t>
            </a:r>
          </a:p>
          <a:p>
            <a:pPr marL="0" indent="0">
              <a:buNone/>
            </a:pP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посилання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джерела інформації;</a:t>
            </a:r>
          </a:p>
          <a:p>
            <a:pPr marL="0" indent="0">
              <a:buNone/>
            </a:pP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дотримання норм законодавства про </a:t>
            </a: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авторське право і суміжні права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надання </a:t>
            </a: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достовірної інформації 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роботах.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6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98171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uk-UA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marL="0" indent="0">
              <a:buNone/>
            </a:pPr>
            <a:r>
              <a:rPr lang="uk-UA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111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Список літератури наукової роботи -</a:t>
            </a:r>
          </a:p>
          <a:p>
            <a:pPr marL="0" indent="0">
              <a:buNone/>
            </a:pP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тематично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підібраний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систематизований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використаної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цифровими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порядковими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номерами </a:t>
            </a:r>
            <a:r>
              <a:rPr lang="uk-UA" sz="1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marL="68580" indent="0">
              <a:buNone/>
            </a:pPr>
            <a:r>
              <a:rPr lang="ru-RU" sz="1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12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11200" b="1" dirty="0" err="1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групування</a:t>
            </a:r>
            <a:r>
              <a:rPr lang="ru-RU" sz="112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dirty="0" err="1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112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у  </a:t>
            </a:r>
          </a:p>
          <a:p>
            <a:pPr marL="68580" indent="0">
              <a:buNone/>
            </a:pPr>
            <a:r>
              <a:rPr lang="ru-RU" sz="112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списку </a:t>
            </a:r>
            <a:r>
              <a:rPr lang="ru-RU" sz="11200" b="1" dirty="0" err="1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використаної</a:t>
            </a:r>
            <a:r>
              <a:rPr lang="ru-RU" sz="112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dirty="0" err="1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112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українською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кириличні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записи;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латиничні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записи;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особливі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графічні</a:t>
            </a:r>
            <a:r>
              <a:rPr lang="ru-RU" sz="1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записи                                          </a:t>
            </a:r>
          </a:p>
          <a:p>
            <a:pPr>
              <a:buFontTx/>
              <a:buChar char="-"/>
            </a:pPr>
            <a:endParaRPr lang="ru-RU" u="sng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u="sng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C:\Users\library4\Desktop\АД\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333" l="10000" r="90000">
                        <a14:backgroundMark x1="27500" y1="82167" x2="27500" y2="8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13176"/>
            <a:ext cx="2035754" cy="155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2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516" y="0"/>
            <a:ext cx="8748972" cy="66479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dirty="0" err="1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Групування</a:t>
            </a:r>
            <a:r>
              <a:rPr lang="ru-RU" sz="2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у списках </a:t>
            </a:r>
            <a:r>
              <a:rPr lang="ru-RU" sz="2800" b="1" dirty="0" err="1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2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7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студентських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рекомендовано           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алфавітне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групування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джерел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Українська мова</a:t>
            </a:r>
            <a:r>
              <a:rPr lang="uk-UA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(33 літери):</a:t>
            </a:r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Б В Г Ґ Д Е Є Ж З И І Ї Й К Л М Н О П Р С Т У Ф Х Ц Ч Ш Щ Ю Я Ь</a:t>
            </a:r>
            <a:b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Кириличні</a:t>
            </a:r>
            <a:r>
              <a:rPr lang="ru-RU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endParaRPr lang="ru-RU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російська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білоруська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болгарська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македонська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(42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літери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Б В Г Ґ  Д Е Ё Є Ж З И І Ї  Й Ј К Л Љ М Н Њ О П Р С Т Ћ У Ф Х Ц Џ Ч Ш Щ Ъ Ы Ь Э Ю Я</a:t>
            </a:r>
          </a:p>
          <a:p>
            <a:r>
              <a:rPr lang="ru-RU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Латинські</a:t>
            </a:r>
            <a:r>
              <a:rPr lang="ru-RU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англійська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угорська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італійська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німецька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польська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(26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літер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B C D I F G H I J K L M N O P Q R S T Y U W X V Z</a:t>
            </a:r>
            <a:endParaRPr lang="uk-UA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uk-UA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Мови з особливою графікою</a:t>
            </a:r>
          </a:p>
          <a:p>
            <a:r>
              <a:rPr lang="uk-UA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грузинська, арабська, китайська та ін.</a:t>
            </a:r>
            <a:br>
              <a:rPr lang="uk-UA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16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07843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Приклади оформлення бібліографічних </a:t>
            </a:r>
            <a:br>
              <a:rPr lang="uk-UA" sz="32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    записів згідно ДСТУ 8302:2015</a:t>
            </a:r>
            <a:br>
              <a:rPr lang="uk-UA" sz="32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Автор(и). Назва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підназва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 редактор, укладач, упорядник;  установа.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Видання. Місце видання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Видавництво,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Рік видання. Сторінки. (Серія).</a:t>
            </a:r>
            <a:b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Назва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підназва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 автори, редактори, укладачі, перекладачі ; установи.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Видання. Місце видання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Видавництво,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Рік видання. Сторінки. </a:t>
            </a:r>
            <a:b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Автор(и). Назва. </a:t>
            </a:r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Періодичне видання або збірник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Рік видання. № видання. С. 10-20.</a:t>
            </a:r>
            <a:b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Автор(и). Назва. </a:t>
            </a:r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Назва сайту або веб-ресурсу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Рік видання. № видання.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URL:_____________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Дата звернення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93550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20402"/>
            <a:ext cx="8640960" cy="66171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/>
              <a:t> </a:t>
            </a:r>
            <a:r>
              <a:rPr lang="uk-UA" sz="32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uk-UA" sz="32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itchFamily="18" charset="0"/>
              </a:rPr>
              <a:t>один автор:  </a:t>
            </a:r>
          </a:p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Свистунов С. В.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Основи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менеджменту :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навч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посіб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.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здобувачів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за першим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рівнем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вищої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освіти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спеціальності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«Менеджмент».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Миколаїв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: Вид-во ЧНУ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ім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. Петра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Могили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2026. 296 с.</a:t>
            </a:r>
            <a:r>
              <a:rPr lang="uk-UA" sz="32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          </a:t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Криворучко С. В.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Рекрутинг персоналу :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ред. Г.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Галушкіна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Торонто :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Гнозіс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2023. 692 с.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             </a:t>
            </a:r>
            <a:b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</a:t>
            </a:r>
            <a:r>
              <a:rPr lang="uk-UA" sz="32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itchFamily="18" charset="0"/>
              </a:rPr>
              <a:t>два автори:</a:t>
            </a:r>
            <a:br>
              <a:rPr lang="en-US" sz="32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Школа І. М., </a:t>
            </a:r>
            <a:r>
              <a:rPr lang="uk-UA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Михайловська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О. В.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Операційний менеджмент : практикум. Чернівці : Книги–ХХІ, 2004. 376 с.</a:t>
            </a:r>
          </a:p>
          <a:p>
            <a:b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uk-UA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Дранус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Л. С., Стоян О. Ю.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Методичні рекомендації з дисципліни «Методологія наукових досліджень» для студентів спеціальності 073 «Менеджмент». Миколаїв : Вид-во ЧНУ ім. Петра Могили, 2021. 48 с. (Методична серія ;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вип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. 356).</a:t>
            </a:r>
            <a:r>
              <a:rPr lang="uk-UA" sz="3200" dirty="0">
                <a:latin typeface="Times New Roman" panose="02020603050405020304" pitchFamily="18" charset="0"/>
                <a:cs typeface="Times New Roman" pitchFamily="18" charset="0"/>
              </a:rPr>
              <a:t>                                     </a:t>
            </a:r>
            <a:endParaRPr lang="ru-RU" sz="32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7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82012"/>
            <a:ext cx="8208912" cy="61555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0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                           три автори:</a:t>
            </a:r>
            <a:br>
              <a:rPr lang="uk-UA" sz="30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3000" b="1" dirty="0">
              <a:solidFill>
                <a:srgbClr val="700000"/>
              </a:solidFill>
              <a:latin typeface="Times New Roman" pitchFamily="18" charset="0"/>
              <a:cs typeface="Times New Roman" pitchFamily="18" charset="0"/>
            </a:endParaRPr>
          </a:p>
          <a:p>
            <a:br>
              <a:rPr lang="uk-UA" sz="30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Туленков</a:t>
            </a:r>
            <a:r>
              <a:rPr lang="uk-UA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М. В., </a:t>
            </a:r>
            <a:r>
              <a:rPr lang="uk-UA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Чувардинський</a:t>
            </a:r>
            <a:r>
              <a:rPr lang="uk-UA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О. Г., </a:t>
            </a:r>
            <a:r>
              <a:rPr lang="uk-UA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Шайгородський</a:t>
            </a:r>
            <a:r>
              <a:rPr lang="uk-UA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Ю. Ж. </a:t>
            </a:r>
            <a:r>
              <a:rPr lang="uk-UA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Сучасний менеджмент (теорії, концепції, моделі) : </a:t>
            </a:r>
            <a:r>
              <a:rPr lang="uk-UA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uk-UA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Київ : </a:t>
            </a:r>
            <a:r>
              <a:rPr lang="uk-UA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</a:t>
            </a:r>
            <a:r>
              <a:rPr lang="uk-UA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центр політ. менеджменту, 2008. 376 с.</a:t>
            </a:r>
          </a:p>
          <a:p>
            <a:br>
              <a:rPr lang="uk-UA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br>
              <a:rPr lang="uk-UA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br>
              <a:rPr lang="uk-UA" sz="32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uk-UA" sz="32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F4D78F-1566-455A-85E7-7A5F1B3CF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437112"/>
            <a:ext cx="4602088" cy="1751087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95322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FB6C04-CAD5-4C81-807A-B7D42B563BC8}"/>
              </a:ext>
            </a:extLst>
          </p:cNvPr>
          <p:cNvSpPr txBox="1"/>
          <p:nvPr/>
        </p:nvSpPr>
        <p:spPr>
          <a:xfrm>
            <a:off x="611561" y="548680"/>
            <a:ext cx="792088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чотири автори: 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Ульяненко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Ф. М., Нікітченко С. М., </a:t>
            </a:r>
            <a:r>
              <a:rPr lang="uk-UA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Котельніков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 І., Нікітченко О. В.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Кадровий менеджмент державної контрольно-ревізійної служби та управлінь / ред. Д. І. Котельникова. Київ : ЦУЛ, 2005.120 с. </a:t>
            </a:r>
          </a:p>
          <a:p>
            <a:r>
              <a:rPr lang="uk-UA" sz="28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або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Кадровий менеджмент державної контрольно-ревізійної служби та управлінь / 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М. </a:t>
            </a:r>
            <a:r>
              <a:rPr lang="uk-UA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Ульяненко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 М. Нікітченко, Д. І. </a:t>
            </a:r>
            <a:r>
              <a:rPr lang="uk-UA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Котельніков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О. В. Нікітченко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ред. Д. І. Котельникова. Київ : ЦУЛ, 2005.120 с.                           </a:t>
            </a:r>
            <a:r>
              <a:rPr lang="uk-UA" sz="2800" dirty="0"/>
              <a:t>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03642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10411</TotalTime>
  <Words>1853</Words>
  <Application>Microsoft Office PowerPoint</Application>
  <PresentationFormat>Екран (4:3)</PresentationFormat>
  <Paragraphs>105</Paragraphs>
  <Slides>20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6" baseType="lpstr">
      <vt:lpstr>Calibri</vt:lpstr>
      <vt:lpstr>Century Gothic</vt:lpstr>
      <vt:lpstr>Times New Roman</vt:lpstr>
      <vt:lpstr>Wingdings</vt:lpstr>
      <vt:lpstr>Wingdings 2</vt:lpstr>
      <vt:lpstr>Остин</vt:lpstr>
      <vt:lpstr>          Бібліографічне оформлення наукових робіт для студентів спеціальності «Менеджмент»</vt:lpstr>
      <vt:lpstr>Академічна доброчесність             </vt:lpstr>
      <vt:lpstr>     Дотримання академічної доброчесності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Library4</dc:creator>
  <cp:lastModifiedBy>library3</cp:lastModifiedBy>
  <cp:revision>420</cp:revision>
  <dcterms:created xsi:type="dcterms:W3CDTF">2020-06-11T11:30:49Z</dcterms:created>
  <dcterms:modified xsi:type="dcterms:W3CDTF">2026-03-17T12:07:31Z</dcterms:modified>
</cp:coreProperties>
</file>