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359" r:id="rId2"/>
    <p:sldId id="277" r:id="rId3"/>
    <p:sldId id="315" r:id="rId4"/>
    <p:sldId id="360" r:id="rId5"/>
    <p:sldId id="371" r:id="rId6"/>
    <p:sldId id="373" r:id="rId7"/>
    <p:sldId id="366" r:id="rId8"/>
    <p:sldId id="367" r:id="rId9"/>
    <p:sldId id="363" r:id="rId10"/>
    <p:sldId id="368" r:id="rId11"/>
    <p:sldId id="364" r:id="rId12"/>
    <p:sldId id="369" r:id="rId13"/>
    <p:sldId id="365" r:id="rId14"/>
    <p:sldId id="370" r:id="rId15"/>
    <p:sldId id="372" r:id="rId16"/>
    <p:sldId id="281" r:id="rId17"/>
    <p:sldId id="271" r:id="rId18"/>
    <p:sldId id="374" r:id="rId19"/>
    <p:sldId id="375" r:id="rId20"/>
    <p:sldId id="294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1474" autoAdjust="0"/>
  </p:normalViewPr>
  <p:slideViewPr>
    <p:cSldViewPr>
      <p:cViewPr varScale="1">
        <p:scale>
          <a:sx n="82" d="100"/>
          <a:sy n="82" d="100"/>
        </p:scale>
        <p:origin x="12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23818-EBD0-4D79-B6D3-24613E89230F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707EB-E42E-4FD6-AAE4-EAE20EB83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9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07EB-E42E-4FD6-AAE4-EAE20EB83A3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0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07EB-E42E-4FD6-AAE4-EAE20EB83A3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2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145-19#n18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u.com.ua/volume-24" TargetMode="External"/><Relationship Id="rId4" Type="http://schemas.openxmlformats.org/officeDocument/2006/relationships/hyperlink" Target="https://zakon.rada.gov.ua/laws/show/2145-1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library3\Downloads\UIJ_2025_1_16.pdf" TargetMode="External"/><Relationship Id="rId2" Type="http://schemas.openxmlformats.org/officeDocument/2006/relationships/hyperlink" Target="http://resource.history.org.ua/cgi-bin/eiu/history.exe?I21DBN=EJRN&amp;P21DBN=EJRN&amp;Z21ID=&amp;S21REF=10&amp;S21CNR=20&amp;S21STN=1&amp;S21FMT=ASP_meta&amp;C21COM=S&amp;2_S21P03=IDP=&amp;2_S21STR=UIJ_2025_1_1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_____________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188641"/>
            <a:ext cx="8568953" cy="158417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Академічна доброчесність.</a:t>
            </a:r>
            <a:b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Бібліографічне оформлення наукових робіт</a:t>
            </a:r>
            <a:endParaRPr lang="ru-RU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2419" y="5464142"/>
            <a:ext cx="4752528" cy="12618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420000"/>
                </a:solidFill>
                <a:latin typeface="Times New Roman" pitchFamily="18" charset="0"/>
                <a:cs typeface="Times New Roman" pitchFamily="18" charset="0"/>
              </a:rPr>
              <a:t>Завідуюча інформаційно-бібліографічним відділом </a:t>
            </a:r>
            <a:br>
              <a:rPr lang="en-US" sz="2000" b="1" i="1" dirty="0">
                <a:solidFill>
                  <a:srgbClr val="42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>
                <a:solidFill>
                  <a:srgbClr val="42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b="1" i="1" dirty="0">
                <a:solidFill>
                  <a:srgbClr val="420000"/>
                </a:solidFill>
                <a:latin typeface="Times New Roman" pitchFamily="18" charset="0"/>
                <a:cs typeface="Times New Roman" pitchFamily="18" charset="0"/>
              </a:rPr>
              <a:t>ібліотеки ЧНУ ім.</a:t>
            </a:r>
            <a:r>
              <a:rPr lang="en-US" b="1" i="1" dirty="0">
                <a:solidFill>
                  <a:srgbClr val="4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420000"/>
                </a:solidFill>
                <a:latin typeface="Times New Roman" pitchFamily="18" charset="0"/>
                <a:cs typeface="Times New Roman" pitchFamily="18" charset="0"/>
              </a:rPr>
              <a:t>Петра Могили </a:t>
            </a:r>
            <a:r>
              <a:rPr lang="uk-UA" sz="2000" b="1" i="1" dirty="0" err="1">
                <a:solidFill>
                  <a:srgbClr val="420000"/>
                </a:solidFill>
                <a:latin typeface="Times New Roman" pitchFamily="18" charset="0"/>
                <a:cs typeface="Times New Roman" pitchFamily="18" charset="0"/>
              </a:rPr>
              <a:t>Болдуреску</a:t>
            </a:r>
            <a:r>
              <a:rPr lang="uk-UA" sz="2000" b="1" i="1" dirty="0">
                <a:solidFill>
                  <a:srgbClr val="420000"/>
                </a:solidFill>
                <a:latin typeface="Times New Roman" pitchFamily="18" charset="0"/>
                <a:cs typeface="Times New Roman" pitchFamily="18" charset="0"/>
              </a:rPr>
              <a:t> Лілія Павлівна</a:t>
            </a:r>
            <a:endParaRPr lang="ru-RU" sz="2000" b="1" i="1" dirty="0">
              <a:solidFill>
                <a:srgbClr val="4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Перелік навчальної літератури, рекомендованої Міністерством освіти і науки  України для використання у закладах освіти у 2020/2021 навчальному році –  Офіційний сайт відділу освіти, культури, молоді та спорту Красилівської Р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19" y="1916832"/>
            <a:ext cx="4752528" cy="34563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26" name="Picture 2" descr="ПАН БІБЛІОТЕКАР: Cписок літератури за новими вимогами ДСТУ 8302: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744416" cy="38106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765028"/>
            <a:ext cx="3744417" cy="96099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3624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5"/>
            <a:ext cx="8352928" cy="6063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b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uk-UA" sz="3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багатотомне видання:</a:t>
            </a:r>
            <a:endParaRPr lang="ru-RU" sz="3600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Шевченківська енциклопедія : в 6 т.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 6. : Т-Я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/ Ред. М. Г. Жулинський ; НАН України, Ін-т літ. ім. Т. Г. Шевченка. Київ, 2015. 1120 с. : 802 іл.                                                     </a:t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sz="3200" b="1" dirty="0"/>
              <a:t> </a:t>
            </a:r>
            <a:r>
              <a:rPr lang="uk-UA" sz="3200" dirty="0"/>
              <a:t> </a:t>
            </a:r>
            <a:br>
              <a:rPr lang="uk-UA" sz="3200" dirty="0"/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Шевченківська енциклопедія : в 6 т. / Ред. М. Г. Жулинський ; НАН України, Ін-т літ. ім. Т. Г. Шевченка. Київ, 2015. </a:t>
            </a:r>
            <a:r>
              <a:rPr lang="uk-UA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 6. : Т-Я.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1120 с. : 802 іл.</a:t>
            </a:r>
            <a:endParaRPr lang="uk-UA" sz="3200" b="1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42" y="5517232"/>
            <a:ext cx="18002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4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12735"/>
            <a:ext cx="8784976" cy="6294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5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Матеріали конференцій, з’їздів, конгресів:</a:t>
            </a:r>
          </a:p>
          <a:p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Союз і Україна : передісторія, історія, сучасність : </a:t>
            </a:r>
            <a:r>
              <a:rPr lang="uk-UA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 </a:t>
            </a:r>
            <a:r>
              <a:rPr lang="uk-UA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16 черв. 2023 р., м. Миколаїв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тези </a:t>
            </a:r>
            <a:r>
              <a:rPr lang="uk-UA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ЧНУ ім. Петра Могили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Миколаїв : Вид-во ЧНУ ім. Петра Могили, 2023. 204 с.</a:t>
            </a:r>
            <a:b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Історія. Етнографія. Культура. Нові дослідження : </a:t>
            </a:r>
            <a:r>
              <a:rPr lang="uk-UA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uk-UA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 матеріалів ХІІІ Миколаїв. обл. </a:t>
            </a:r>
            <a:r>
              <a:rPr lang="uk-UA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краєзн</a:t>
            </a:r>
            <a:r>
              <a:rPr lang="uk-UA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23–24 </a:t>
            </a:r>
            <a:r>
              <a:rPr lang="uk-UA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</a:t>
            </a:r>
            <a:r>
              <a:rPr lang="uk-UA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2023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р, м. Миколаїв / О. О. </a:t>
            </a:r>
            <a:r>
              <a:rPr lang="uk-UA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Буберенко</a:t>
            </a:r>
            <a:r>
              <a:rPr lang="uk-UA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Е. І. Єлізарова, В. В. Чернявський та ін.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 : СПД Румянцева, 2023. 244 с.</a:t>
            </a:r>
          </a:p>
          <a:p>
            <a:b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5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Офіційні документи, закони, кодекси</a:t>
            </a:r>
            <a:endParaRPr lang="uk-UA" sz="2500" dirty="0">
              <a:solidFill>
                <a:srgbClr val="7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Земельний кодекс України : від 25.10.2001 р. № 2768-ІІІ / Верховна Рада України. Текст зі змін. та </a:t>
            </a:r>
            <a:r>
              <a:rPr lang="uk-U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станом на 01.05.2024 р. Київ : Форум, 2024. 248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(Кодекси України ; № 5).</a:t>
            </a:r>
            <a:r>
              <a:rPr lang="uk-UA" sz="2500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</a:t>
            </a:r>
            <a:endParaRPr lang="ru-RU" sz="25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5877272"/>
            <a:ext cx="2016225" cy="87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31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524" y="260648"/>
            <a:ext cx="8568952" cy="64940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частина книги, стаття із збірника або         </a:t>
            </a:r>
            <a:br>
              <a:rPr lang="uk-UA" sz="3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             журналу:</a:t>
            </a:r>
            <a:b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Пилип В. В. Роль органів державної влади у забезпеченні адміністративно-правового статусу учасників антитерористичної операції в Україні. 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Адміністративно-правовий статус учасника бойових дій ООС як спеціальний статус особи : монографія.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 : Право, 2022.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128–165.</a:t>
            </a:r>
          </a:p>
          <a:p>
            <a:endParaRPr lang="uk-UA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Проценко О. Українські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Ютуб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-канали історичного профілю :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соціокомунікаційні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стратегії. 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історичний журнал.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2025. Ч. 1.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239–255.</a:t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5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8208912" cy="4708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3200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br>
              <a:rPr lang="uk-UA" sz="3200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архівні документи:</a:t>
            </a:r>
            <a:br>
              <a:rPr lang="uk-UA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Наукове товариство ім. Т. Г. Шевченка. </a:t>
            </a:r>
            <a:r>
              <a:rPr lang="uk-UA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ЦДІА України. Ф. 4703. </a:t>
            </a:r>
            <a:r>
              <a:rPr lang="uk-UA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</a:t>
            </a:r>
            <a:r>
              <a:rPr lang="uk-UA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3. </a:t>
            </a:r>
            <a:r>
              <a:rPr lang="uk-UA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uk-UA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23. Арк. 45-49.</a:t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(ЦДІА України - Центральний державний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історичнй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архів України, м. Київ)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0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2646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9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9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uk-UA" sz="9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100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електронні ресурси:</a:t>
            </a:r>
            <a:r>
              <a:rPr lang="uk-UA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marL="0" indent="0">
              <a:buNone/>
            </a:pPr>
            <a:r>
              <a:rPr lang="uk-UA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веб-сайти, повний опис: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вищу освіту : Закон України № 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2145-</a:t>
            </a:r>
            <a:r>
              <a:rPr lang="en-US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від 5 верес. 2017 р., 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чинний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Верховна Рада України. Законодавство України</a:t>
            </a:r>
            <a:r>
              <a:rPr lang="uk-UA" sz="8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сайт</a:t>
            </a:r>
            <a:r>
              <a:rPr lang="uk-UA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Київ,1994–2025. </a:t>
            </a:r>
            <a:r>
              <a:rPr lang="en-US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80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zakon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rada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gov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ua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laws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show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/2145-19#</a:t>
            </a:r>
            <a:r>
              <a:rPr lang="en-US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n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1854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(дата звернення 10.09.2025).</a:t>
            </a:r>
          </a:p>
          <a:p>
            <a:pPr marL="0" indent="0">
              <a:buNone/>
            </a:pPr>
            <a:r>
              <a:rPr lang="uk-UA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скорочений:</a:t>
            </a:r>
            <a:br>
              <a:rPr lang="uk-UA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вищу освіту : Закон України № 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2145-</a:t>
            </a:r>
            <a:r>
              <a:rPr lang="en-US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від 5 верес. 2017 р., 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чинний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8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Верховна Рада України. Законодавство України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80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zakon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80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rada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80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gov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80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ua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laws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show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/2145-19#</a:t>
            </a:r>
            <a:r>
              <a:rPr lang="en-US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n</a:t>
            </a:r>
            <a:r>
              <a:rPr lang="ru-RU" sz="8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1854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(дата звернення 10.09.2025).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</a:t>
            </a:r>
            <a:br>
              <a:rPr lang="uk-UA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повний опис:</a:t>
            </a:r>
          </a:p>
          <a:p>
            <a:pPr marL="0" indent="0">
              <a:buNone/>
            </a:pP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Енциклопедія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Т. 24 : «О» : </a:t>
            </a:r>
            <a:r>
              <a:rPr lang="en-US" sz="8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uk-UA" sz="8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-сайт</a:t>
            </a:r>
            <a:r>
              <a:rPr lang="uk-UA" sz="8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Ред. : І. М. Дзюба, А. І. 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Жуковський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М. Г. Железняк та 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.; НАН 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 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енциклоп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дослідж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НАН 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2025. </a:t>
            </a:r>
            <a:r>
              <a:rPr lang="en-US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https://esu.com.ua/volume-24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.09. 202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b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uk-UA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скорочений:</a:t>
            </a:r>
            <a:br>
              <a:rPr lang="uk-UA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Енциклопедія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Т. 24 : «О». </a:t>
            </a:r>
            <a:r>
              <a:rPr lang="en-US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https://esu.com.ua/volume-24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8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.09. 202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br>
              <a:rPr lang="en-US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9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9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 marL="0" indent="0">
              <a:buNone/>
            </a:pPr>
            <a:r>
              <a:rPr lang="uk-UA" sz="9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3100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84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63915"/>
            <a:ext cx="819065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Стаття з електронного журналу: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Проценко О. Українські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Ютуб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-канали історичного профілю :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соціокомунікаційні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стратегії . 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історичний журнал : сайт.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2025. Ч. 1.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http://resource.history.org.ua/publ/UIJ_2025_1_16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звернення 10.09.2025)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Та сама стаття у </a:t>
            </a:r>
            <a:r>
              <a:rPr lang="en-US" sz="28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  <a:t>PDF</a:t>
            </a:r>
            <a:r>
              <a:rPr lang="uk-UA" sz="28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  <a:t>-форматі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у вільному доступі:</a:t>
            </a:r>
            <a:b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Проценко О. Українські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Ютуб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-канали історичного профілю :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соціокомунікаційні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стратегії 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file:///C:/Users/library3/Downloads/UIJ_2025_1_16.pdf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 10.09.2025).</a:t>
            </a:r>
            <a:endParaRPr lang="ru-RU" sz="2800" dirty="0">
              <a:solidFill>
                <a:srgbClr val="7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br>
              <a:rPr lang="uk-UA" sz="3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7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70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9C95C2-0F50-4E94-8723-0265B0130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07" r="967" b="4800"/>
          <a:stretch/>
        </p:blipFill>
        <p:spPr>
          <a:xfrm>
            <a:off x="476466" y="1772816"/>
            <a:ext cx="8208912" cy="4248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838064-8B67-4799-95F7-312C104E2291}"/>
              </a:ext>
            </a:extLst>
          </p:cNvPr>
          <p:cNvSpPr/>
          <p:nvPr/>
        </p:nvSpPr>
        <p:spPr>
          <a:xfrm>
            <a:off x="246429" y="241534"/>
            <a:ext cx="86689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4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44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Бібліографічні менеджери             </a:t>
            </a:r>
          </a:p>
          <a:p>
            <a:r>
              <a:rPr lang="uk-UA" sz="44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400" b="1" dirty="0" err="1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Grafiati</a:t>
            </a:r>
            <a:endParaRPr lang="de-DE" sz="4400" u="sng" dirty="0">
              <a:solidFill>
                <a:srgbClr val="7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A9EAC6-0276-4062-AE06-4A862905D8F2}"/>
              </a:ext>
            </a:extLst>
          </p:cNvPr>
          <p:cNvSpPr/>
          <p:nvPr/>
        </p:nvSpPr>
        <p:spPr>
          <a:xfrm>
            <a:off x="340299" y="4999818"/>
            <a:ext cx="518457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3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https://www.grafiati.com/en/</a:t>
            </a:r>
            <a:endParaRPr lang="de-DE" sz="31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rafiati: Оформити списки використаних джерел онлайн">
            <a:extLst>
              <a:ext uri="{FF2B5EF4-FFF2-40B4-BE49-F238E27FC236}">
                <a16:creationId xmlns:a16="http://schemas.microsoft.com/office/drawing/2014/main" id="{9D54D352-12FD-4204-AD35-9137A376D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85184"/>
            <a:ext cx="337545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040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4563"/>
            <a:ext cx="3995275" cy="291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3" y="5712484"/>
            <a:ext cx="4025265" cy="5078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https://www.zotero.org/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lib.zsmu.edu.ua/upload/intext/mende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55" y="2335267"/>
            <a:ext cx="3995275" cy="27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59087" y="5589895"/>
            <a:ext cx="411737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https://www.mendeley.com/?interaction_</a:t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required=true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2" y="301297"/>
            <a:ext cx="8274387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uk-UA" sz="33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Бібліографічні менеджери </a:t>
            </a:r>
            <a:br>
              <a:rPr lang="uk-UA" sz="3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3300" b="1" dirty="0">
                <a:solidFill>
                  <a:srgbClr val="4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Zotero</a:t>
            </a:r>
            <a:r>
              <a:rPr lang="uk-UA" sz="33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300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endParaRPr lang="ru-RU" sz="3300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9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4D959-48FC-499A-9EDA-EE020AF96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FA0CA-18C6-4FE3-94C1-36AEE836A4F4}"/>
              </a:ext>
            </a:extLst>
          </p:cNvPr>
          <p:cNvPicPr/>
          <p:nvPr/>
        </p:nvPicPr>
        <p:blipFill rotWithShape="1">
          <a:blip r:embed="rId2"/>
          <a:srcRect l="12828" t="13597" r="15339" b="4567"/>
          <a:stretch/>
        </p:blipFill>
        <p:spPr bwMode="auto">
          <a:xfrm>
            <a:off x="539552" y="1025372"/>
            <a:ext cx="8064896" cy="5571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66D12B-2351-42C0-BE8E-550A8B5EDF21}"/>
              </a:ext>
            </a:extLst>
          </p:cNvPr>
          <p:cNvSpPr/>
          <p:nvPr/>
        </p:nvSpPr>
        <p:spPr>
          <a:xfrm>
            <a:off x="251520" y="40466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42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Інституційний </a:t>
            </a:r>
            <a:r>
              <a:rPr lang="uk-UA" sz="2800" b="1" dirty="0" err="1">
                <a:solidFill>
                  <a:srgbClr val="42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репозитарійЧНУ</a:t>
            </a:r>
            <a:r>
              <a:rPr lang="uk-UA" sz="2800" b="1" dirty="0">
                <a:solidFill>
                  <a:srgbClr val="42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ім. Петра Могили</a:t>
            </a:r>
            <a:endParaRPr lang="uk-UA" sz="2800" dirty="0">
              <a:solidFill>
                <a:srgbClr val="4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47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B8269B-0BA6-4E54-BD4A-AC5DB5A23032}"/>
              </a:ext>
            </a:extLst>
          </p:cNvPr>
          <p:cNvPicPr/>
          <p:nvPr/>
        </p:nvPicPr>
        <p:blipFill rotWithShape="1">
          <a:blip r:embed="rId2"/>
          <a:srcRect l="29986" t="20010" r="31051" b="4053"/>
          <a:stretch/>
        </p:blipFill>
        <p:spPr bwMode="auto">
          <a:xfrm>
            <a:off x="2051720" y="332656"/>
            <a:ext cx="4824536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388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Академічна доброчесність             </a:t>
            </a:r>
            <a:endParaRPr lang="ru-RU" b="1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417638"/>
            <a:ext cx="8424936" cy="510770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 сукупність етичних принципів та визначених законом правил, якими керуються учасники освітнього процесу під час навчання, викладання та провадження наукової діяльності з метою забезпечення довіри до результатів навчання та наукових досягнень».</a:t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>
              <a:buNone/>
            </a:pPr>
            <a:r>
              <a:rPr lang="uk-UA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Закон України «Про освіту» (від 5.09.2017 р., ст. 42)</a:t>
            </a:r>
          </a:p>
        </p:txBody>
      </p:sp>
    </p:spTree>
    <p:extLst>
      <p:ext uri="{BB962C8B-B14F-4D97-AF65-F5344CB8AC3E}">
        <p14:creationId xmlns:p14="http://schemas.microsoft.com/office/powerpoint/2010/main" val="4280674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Скорочення слів і словосполучень в наукових роботах </a:t>
            </a:r>
            <a:endParaRPr lang="ru-RU" sz="2800" b="1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125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ДСТУ 3582:2013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«Бібліографічний опис. Скорочення слів  і словосполучень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українською мовою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Загальні вимоги та правила»</a:t>
            </a:r>
            <a:b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ДСТУ 6095:2009 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бібліотечної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видавничої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Правила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заголовків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заголовках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публікацій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b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ДСТУ 7093:2009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«Бібліографічний запис. Скорочення слів і словосполук, поданих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іноземними європейськими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мовами»</a:t>
            </a:r>
            <a:b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b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800" dirty="0"/>
            </a:br>
            <a:endParaRPr lang="ru-RU" sz="2800" dirty="0"/>
          </a:p>
        </p:txBody>
      </p:sp>
      <p:pic>
        <p:nvPicPr>
          <p:cNvPr id="7170" name="Picture 2" descr="C:\Users\library4\Desktop\АД\20180817-1170x7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7" b="95000" l="4103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02" y="5950319"/>
            <a:ext cx="1872208" cy="96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595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482" y="283779"/>
            <a:ext cx="8655997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Дякуємо за увагу!         </a:t>
            </a:r>
          </a:p>
          <a:p>
            <a:r>
              <a:rPr lang="uk-UA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Успішних робіт!</a:t>
            </a:r>
          </a:p>
          <a:p>
            <a:r>
              <a:rPr lang="uk-UA" sz="6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library4\Desktop\АД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2" y="2348880"/>
            <a:ext cx="865599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7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2961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uk-UA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Дотримання академічної доброчесності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0691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самостійне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виконання досліджень та навчальних завдань;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джерела інформації;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дотримання норм законодавства про </a:t>
            </a: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авторське право і суміжні права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надання </a:t>
            </a: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достовірної інформації 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роботах.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6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98171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indent="0">
              <a:buNone/>
            </a:pPr>
            <a:r>
              <a:rPr lang="uk-U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44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Список літератури наукової роботи -</a:t>
            </a:r>
          </a:p>
          <a:p>
            <a:pPr marL="0" indent="0">
              <a:buNone/>
            </a:pP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тематично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підібраний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систематизований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використаної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цифровими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порядковими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номерами</a:t>
            </a:r>
            <a:b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1200" dirty="0">
                <a:latin typeface="Times New Roman" pitchFamily="18" charset="0"/>
                <a:cs typeface="Times New Roman" pitchFamily="18" charset="0"/>
              </a:rPr>
            </a:br>
            <a:r>
              <a:rPr lang="uk-UA" sz="1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Font typeface="Wingdings" pitchFamily="2" charset="2"/>
              <a:buChar char="v"/>
            </a:pPr>
            <a:r>
              <a:rPr lang="uk-UA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визначає ступінь фундаментальності дослідження;</a:t>
            </a:r>
          </a:p>
          <a:p>
            <a:pPr>
              <a:buFont typeface="Wingdings" pitchFamily="2" charset="2"/>
              <a:buChar char="v"/>
            </a:pPr>
            <a:r>
              <a:rPr lang="uk-UA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 підсумком вивченості конкретної теми;</a:t>
            </a:r>
          </a:p>
          <a:p>
            <a:pPr>
              <a:buFont typeface="Wingdings" pitchFamily="2" charset="2"/>
              <a:buChar char="v"/>
            </a:pPr>
            <a:r>
              <a:rPr lang="uk-UA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документально підтверджує достовірність </a:t>
            </a:r>
            <a:br>
              <a:rPr lang="uk-UA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і  точність цитованих матеріалів;</a:t>
            </a:r>
          </a:p>
          <a:p>
            <a:pPr>
              <a:buFont typeface="Wingdings" pitchFamily="2" charset="2"/>
              <a:buChar char="v"/>
            </a:pP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вказуються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прочитані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переглянуті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проаналізовані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бібліографічних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описів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>
              <a:buFontTx/>
              <a:buChar char="-"/>
            </a:pPr>
            <a:endParaRPr lang="ru-RU" u="sng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u="sng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library4\Desktop\АД\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333" l="10000" r="90000">
                        <a14:backgroundMark x1="27500" y1="82167" x2="27500" y2="8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2035754" cy="155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2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16" y="0"/>
            <a:ext cx="8748972" cy="66633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3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групування</a:t>
            </a:r>
            <a:r>
              <a:rPr lang="ru-RU" sz="3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3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у списках </a:t>
            </a:r>
            <a:r>
              <a:rPr lang="ru-RU" sz="3600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3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алфавітне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групування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(рекомендовано для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студентських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Мова запису – </a:t>
            </a:r>
            <a:r>
              <a:rPr lang="uk-UA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uk-UA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(33 літери):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Б В Г Ґ Д Е Є Ж З И І Ї Й К Л М Н О П Р С Т У Ф Х Ц Ч Ш Щ Ю Я Ь</a:t>
            </a:r>
            <a:b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Зведений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кириличний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записи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складені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білоруська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болгарська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македонська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(42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літери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Б В Г Ґ  Д Е Ё Є Ж З И І Ї  Й Ј К Л Љ М Н Њ О П Р С Т Ћ У Ф Х Ц Џ Ч Ш Щ Ъ Ы Ь Э Ю Я</a:t>
            </a:r>
          </a:p>
          <a:p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іноземними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мовами</a:t>
            </a:r>
            <a:b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розташовують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латинською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абеткою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англійська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угорська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італійська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(26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B C D I F G H I J K L M N O P Q R S T Y U W X V Z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1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07843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Приклади оформлення бібліографічних </a:t>
            </a:r>
            <a:b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записів згідно ДСТУ 8302:2015</a:t>
            </a:r>
            <a:b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Автор. Назва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підназва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Редактор, укладач ;  Установи.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Видання. Місце видання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Видавництво,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Рік видання. Сторінки. (Серія).</a:t>
            </a: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підназва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Автори, Редактори, Укладачі, Перекладачі ; Установи.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Видання. Місце видання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Видавництво,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Рік видання. Сторінки. </a:t>
            </a:r>
            <a:b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Автор. Назва. 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Періодичне видання або збірник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Рік видання. № видання. С. 10-20.</a:t>
            </a: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Автор. Назва. 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 сайту або веб-ресурсу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Рік видання. № видання.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URL:_____________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Дата звернення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355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3" y="332656"/>
            <a:ext cx="8280921" cy="6001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 </a:t>
            </a:r>
            <a:r>
              <a:rPr lang="uk-UA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uk-UA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  <a:t>один автор: </a:t>
            </a:r>
            <a:br>
              <a:rPr lang="en-US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Котляр Ю. В.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Селянське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повстанство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Миколаївщині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(1918-1921) 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Вид-во ЧНУ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Петра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Могили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 124 с.</a:t>
            </a:r>
            <a:br>
              <a:rPr lang="uk-UA" sz="3200" dirty="0">
                <a:latin typeface="Times New Roman" panose="02020603050405020304" pitchFamily="18" charset="0"/>
                <a:cs typeface="Times New Roman" pitchFamily="18" charset="0"/>
              </a:rPr>
            </a:br>
            <a:br>
              <a:rPr lang="uk-UA" sz="32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itchFamily="18" charset="0"/>
              </a:rPr>
              <a:t>                           </a:t>
            </a:r>
            <a:r>
              <a:rPr lang="uk-UA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  <a:t>два автори:</a:t>
            </a:r>
            <a:br>
              <a:rPr lang="en-US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br>
              <a:rPr lang="uk-UA" sz="32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Теліпко</a:t>
            </a: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Е., </a:t>
            </a:r>
            <a:r>
              <a:rPr lang="uk-UA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Дутова</a:t>
            </a: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Г.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 право України. Київ : ЦУЛ, 2020. 456 с.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ru-RU" sz="3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5661248"/>
            <a:ext cx="1940475" cy="102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7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82012"/>
            <a:ext cx="8573858" cy="59708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0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                 три автори:</a:t>
            </a:r>
            <a:br>
              <a:rPr lang="uk-UA" sz="30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Ройз</a:t>
            </a: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С., </a:t>
            </a:r>
            <a:r>
              <a:rPr lang="uk-UA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Булавінова</a:t>
            </a: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К., Побережна Ю.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Ментальне здоров’я дітей під час війни : поради батькам та опікунам / Ред. Я. Дзюбенко ;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UNICEF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Україна. Київ, 2023. 50 с.</a:t>
            </a:r>
            <a:br>
              <a:rPr lang="uk-UA" sz="32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</a:t>
            </a:r>
          </a:p>
          <a:p>
            <a:r>
              <a:rPr lang="uk-UA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чотири і більше авторів:</a:t>
            </a:r>
          </a:p>
          <a:p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 політичних режимів і перспективи зміцнення демократії в Україні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монографія / </a:t>
            </a: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І. </a:t>
            </a:r>
            <a:r>
              <a:rPr lang="uk-UA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Зеленько</a:t>
            </a: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А. Бевз, С. Г. </a:t>
            </a:r>
            <a:r>
              <a:rPr lang="uk-UA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Брехарь</a:t>
            </a: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ін.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Ін-т політ. і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ім. І. Ф. Кураса. Київ, 2021. 410 с.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2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75739"/>
            <a:ext cx="892899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uk-UA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автора, під редакцією, упорядкуванням    </a:t>
            </a:r>
            <a:endParaRPr lang="ru-RU" sz="3200" dirty="0">
              <a:solidFill>
                <a:srgbClr val="7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8DA00E-5AD9-4517-8A54-F3F88040B082}"/>
              </a:ext>
            </a:extLst>
          </p:cNvPr>
          <p:cNvSpPr/>
          <p:nvPr/>
        </p:nvSpPr>
        <p:spPr>
          <a:xfrm>
            <a:off x="467544" y="980728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Геноцид української нації 1932–1933 : міжнародно-правові акти, законодавство України, матеріали досудових розслідувань / </a:t>
            </a:r>
            <a:r>
              <a:rPr lang="uk-UA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Упоряд</a:t>
            </a: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: М. Герасименко, В. Пилипчук, В. </a:t>
            </a: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Шепітько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та ін. Харків : Право, 2024. 654 с.</a:t>
            </a:r>
            <a:b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Ред.</a:t>
            </a:r>
          </a:p>
          <a:p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Уклад.</a:t>
            </a:r>
          </a:p>
          <a:p>
            <a:r>
              <a:rPr lang="uk-UA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Укр</a:t>
            </a: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ін-т </a:t>
            </a:r>
            <a:r>
              <a:rPr lang="uk-UA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нац</a:t>
            </a: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пам’яті ; ЧНУ ім. Петра Могили</a:t>
            </a:r>
            <a:endParaRPr lang="uk-U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34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9274</TotalTime>
  <Words>1609</Words>
  <Application>Microsoft Office PowerPoint</Application>
  <PresentationFormat>On-screen Show (4:3)</PresentationFormat>
  <Paragraphs>82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Century Gothic</vt:lpstr>
      <vt:lpstr>Times New Roman</vt:lpstr>
      <vt:lpstr>Wingdings</vt:lpstr>
      <vt:lpstr>Wingdings 2</vt:lpstr>
      <vt:lpstr>Остин</vt:lpstr>
      <vt:lpstr>             Академічна доброчесність. Бібліографічне оформлення наукових робіт</vt:lpstr>
      <vt:lpstr>Академічна доброчесність             </vt:lpstr>
      <vt:lpstr>    Дотримання академічної доброчесності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Скорочення слів і словосполучень в наукових роботах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Library4</dc:creator>
  <cp:lastModifiedBy>Кулагіна А. В.</cp:lastModifiedBy>
  <cp:revision>375</cp:revision>
  <dcterms:created xsi:type="dcterms:W3CDTF">2020-06-11T11:30:49Z</dcterms:created>
  <dcterms:modified xsi:type="dcterms:W3CDTF">2025-09-11T10:35:53Z</dcterms:modified>
</cp:coreProperties>
</file>