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8" r:id="rId2"/>
    <p:sldId id="259" r:id="rId3"/>
    <p:sldId id="261" r:id="rId4"/>
    <p:sldId id="262" r:id="rId5"/>
    <p:sldId id="263" r:id="rId6"/>
    <p:sldId id="280" r:id="rId7"/>
    <p:sldId id="264" r:id="rId8"/>
    <p:sldId id="265" r:id="rId9"/>
    <p:sldId id="278" r:id="rId10"/>
    <p:sldId id="279" r:id="rId11"/>
    <p:sldId id="266" r:id="rId12"/>
    <p:sldId id="267" r:id="rId13"/>
    <p:sldId id="268" r:id="rId14"/>
    <p:sldId id="281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Freeform 15" descr="business now"/>
          <p:cNvSpPr>
            <a:spLocks/>
          </p:cNvSpPr>
          <p:nvPr/>
        </p:nvSpPr>
        <p:spPr bwMode="ltGray">
          <a:xfrm>
            <a:off x="-14288" y="4292600"/>
            <a:ext cx="9164638" cy="2592388"/>
          </a:xfrm>
          <a:custGeom>
            <a:avLst/>
            <a:gdLst>
              <a:gd name="T0" fmla="*/ 9 w 5773"/>
              <a:gd name="T1" fmla="*/ 633 h 1633"/>
              <a:gd name="T2" fmla="*/ 1710 w 5773"/>
              <a:gd name="T3" fmla="*/ 1182 h 1633"/>
              <a:gd name="T4" fmla="*/ 5773 w 5773"/>
              <a:gd name="T5" fmla="*/ 0 h 1633"/>
              <a:gd name="T6" fmla="*/ 5773 w 5773"/>
              <a:gd name="T7" fmla="*/ 1633 h 1633"/>
              <a:gd name="T8" fmla="*/ 0 w 5773"/>
              <a:gd name="T9" fmla="*/ 1630 h 1633"/>
              <a:gd name="T10" fmla="*/ 9 w 5773"/>
              <a:gd name="T11" fmla="*/ 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74" y="660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FFFFFF"/>
              </a:solidFill>
            </a:endParaRPr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-15875" y="0"/>
            <a:ext cx="9155113" cy="6124575"/>
            <a:chOff x="-9" y="0"/>
            <a:chExt cx="5778" cy="3858"/>
          </a:xfrm>
        </p:grpSpPr>
        <p:sp>
          <p:nvSpPr>
            <p:cNvPr id="3081" name="Freeform 9" descr="Small grid"/>
            <p:cNvSpPr>
              <a:spLocks/>
            </p:cNvSpPr>
            <p:nvPr userDrawn="1"/>
          </p:nvSpPr>
          <p:spPr bwMode="ltGray">
            <a:xfrm>
              <a:off x="0" y="0"/>
              <a:ext cx="5769" cy="3858"/>
            </a:xfrm>
            <a:custGeom>
              <a:avLst/>
              <a:gdLst>
                <a:gd name="T0" fmla="*/ 0 w 5769"/>
                <a:gd name="T1" fmla="*/ 3026 h 3858"/>
                <a:gd name="T2" fmla="*/ 1984 w 5769"/>
                <a:gd name="T3" fmla="*/ 3803 h 3858"/>
                <a:gd name="T4" fmla="*/ 5769 w 5769"/>
                <a:gd name="T5" fmla="*/ 2377 h 3858"/>
                <a:gd name="T6" fmla="*/ 5769 w 5769"/>
                <a:gd name="T7" fmla="*/ 0 h 3858"/>
                <a:gd name="T8" fmla="*/ 18 w 5769"/>
                <a:gd name="T9" fmla="*/ 0 h 3858"/>
                <a:gd name="T10" fmla="*/ 9 w 5769"/>
                <a:gd name="T11" fmla="*/ 10 h 3858"/>
                <a:gd name="T12" fmla="*/ 0 w 5769"/>
                <a:gd name="T13" fmla="*/ 3026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dirty="0">
                <a:solidFill>
                  <a:srgbClr val="FFFFFF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ltGray">
            <a:xfrm>
              <a:off x="-9" y="0"/>
              <a:ext cx="5769" cy="3858"/>
            </a:xfrm>
            <a:custGeom>
              <a:avLst/>
              <a:gdLst>
                <a:gd name="T0" fmla="*/ 0 w 5769"/>
                <a:gd name="T1" fmla="*/ 3026 h 3858"/>
                <a:gd name="T2" fmla="*/ 1984 w 5769"/>
                <a:gd name="T3" fmla="*/ 3803 h 3858"/>
                <a:gd name="T4" fmla="*/ 5769 w 5769"/>
                <a:gd name="T5" fmla="*/ 2377 h 3858"/>
                <a:gd name="T6" fmla="*/ 5769 w 5769"/>
                <a:gd name="T7" fmla="*/ 0 h 3858"/>
                <a:gd name="T8" fmla="*/ 18 w 5769"/>
                <a:gd name="T9" fmla="*/ 0 h 3858"/>
                <a:gd name="T10" fmla="*/ 9 w 5769"/>
                <a:gd name="T11" fmla="*/ 10 h 3858"/>
                <a:gd name="T12" fmla="*/ 0 w 5769"/>
                <a:gd name="T13" fmla="*/ 3026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714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072F5FD9-7ED9-4343-A4AB-AD4AE41438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304800" y="387350"/>
            <a:ext cx="2076450" cy="1143000"/>
            <a:chOff x="144" y="244"/>
            <a:chExt cx="1308" cy="720"/>
          </a:xfrm>
        </p:grpSpPr>
        <p:sp>
          <p:nvSpPr>
            <p:cNvPr id="3084" name="Oval 12"/>
            <p:cNvSpPr>
              <a:spLocks noChangeArrowheads="1"/>
            </p:cNvSpPr>
            <p:nvPr/>
          </p:nvSpPr>
          <p:spPr bwMode="gray">
            <a:xfrm rot="-931870">
              <a:off x="144" y="244"/>
              <a:ext cx="1308" cy="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549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dirty="0">
                <a:solidFill>
                  <a:srgbClr val="FFFFFF"/>
                </a:solidFill>
              </a:endParaRPr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gray">
            <a:xfrm rot="-931870">
              <a:off x="204" y="299"/>
              <a:ext cx="1161" cy="6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dirty="0">
                <a:solidFill>
                  <a:srgbClr val="FFFFFF"/>
                </a:solidFill>
              </a:endParaRPr>
            </a:p>
          </p:txBody>
        </p:sp>
      </p:grp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62000" y="609600"/>
            <a:ext cx="11572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Company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1086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82E3E-4415-45F3-9033-E0A67BBBE7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7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47AA6-B6FA-43AE-A6DC-DEA8CCFE99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58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26212EA-C6D6-4B37-92B8-CECBBE9C1F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0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A71A7-EDD0-4CB9-848A-FD6866109A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7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4B037-890C-4882-A646-A9B87B1D80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1403E-31C0-4DC7-ACAE-258A3CC8BA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5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F7C5-27D2-4F08-B0A3-AD576D7C35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2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929F2-C4B4-4707-9941-7C8213F1A2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5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135C3-F6B1-4347-BD26-C4DA0C7645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5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1B14F-D755-4F82-9CC8-A7D665AF98B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5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A1052-5523-47B4-BBC3-5A521012F4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5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-11113" y="-22225"/>
            <a:ext cx="9156701" cy="6432550"/>
            <a:chOff x="-9" y="-9"/>
            <a:chExt cx="5778" cy="4038"/>
          </a:xfrm>
        </p:grpSpPr>
        <p:sp>
          <p:nvSpPr>
            <p:cNvPr id="1032" name="Freeform 8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>
                <a:gd name="T0" fmla="*/ 0 w 5769"/>
                <a:gd name="T1" fmla="*/ 3392 h 4029"/>
                <a:gd name="T2" fmla="*/ 1978 w 5769"/>
                <a:gd name="T3" fmla="*/ 3972 h 4029"/>
                <a:gd name="T4" fmla="*/ 5769 w 5769"/>
                <a:gd name="T5" fmla="*/ 2953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2 h 4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dirty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>
                <a:gd name="T0" fmla="*/ 0 w 5769"/>
                <a:gd name="T1" fmla="*/ 3392 h 4029"/>
                <a:gd name="T2" fmla="*/ 1978 w 5769"/>
                <a:gd name="T3" fmla="*/ 3972 h 4029"/>
                <a:gd name="T4" fmla="*/ 5769 w 5769"/>
                <a:gd name="T5" fmla="*/ 2953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2 h 4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dirty="0">
                <a:solidFill>
                  <a:srgbClr val="FFFFFF"/>
                </a:solidFill>
              </a:endParaRPr>
            </a:p>
          </p:txBody>
        </p:sp>
      </p:grpSp>
      <p:sp>
        <p:nvSpPr>
          <p:cNvPr id="1034" name="Freeform 10"/>
          <p:cNvSpPr>
            <a:spLocks/>
          </p:cNvSpPr>
          <p:nvPr/>
        </p:nvSpPr>
        <p:spPr bwMode="ltGray">
          <a:xfrm>
            <a:off x="-25400" y="5256213"/>
            <a:ext cx="9169400" cy="1601787"/>
          </a:xfrm>
          <a:custGeom>
            <a:avLst/>
            <a:gdLst>
              <a:gd name="T0" fmla="*/ 9 w 5776"/>
              <a:gd name="T1" fmla="*/ 426 h 1009"/>
              <a:gd name="T2" fmla="*/ 1773 w 5776"/>
              <a:gd name="T3" fmla="*/ 710 h 1009"/>
              <a:gd name="T4" fmla="*/ 5776 w 5776"/>
              <a:gd name="T5" fmla="*/ 0 h 1009"/>
              <a:gd name="T6" fmla="*/ 5771 w 5776"/>
              <a:gd name="T7" fmla="*/ 1009 h 1009"/>
              <a:gd name="T8" fmla="*/ 0 w 5776"/>
              <a:gd name="T9" fmla="*/ 1007 h 1009"/>
              <a:gd name="T10" fmla="*/ 9 w 5776"/>
              <a:gd name="T11" fmla="*/ 426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6" h="1009">
                <a:moveTo>
                  <a:pt x="9" y="426"/>
                </a:moveTo>
                <a:cubicBezTo>
                  <a:pt x="80" y="445"/>
                  <a:pt x="759" y="661"/>
                  <a:pt x="1773" y="710"/>
                </a:cubicBezTo>
                <a:cubicBezTo>
                  <a:pt x="2788" y="758"/>
                  <a:pt x="4177" y="622"/>
                  <a:pt x="5776" y="0"/>
                </a:cubicBezTo>
                <a:lnTo>
                  <a:pt x="5771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83A5A-B01D-41E0-9E1A-5EFA4DE7341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435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rat.ukrintei.u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v2.sherpa.ac.uk/opendoar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nbuv.gov.ua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irbis-nbuv.gov.ua/cgi-bin/irbis_nbuv/cgiirbis_64.exe?C21COM=F&amp;I21DBN=REF&amp;P21DBN=REF&amp;S21CNR=20&amp;Z21ID=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uv.gov.ua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space.nbuv.gov.ua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nas.gov.ua/publications/periodics/UA/Pages/default.aspx" TargetMode="Externa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hyperlink" Target="https://nfv.ukrintei.ua/" TargetMode="External"/><Relationship Id="rId4" Type="http://schemas.openxmlformats.org/officeDocument/2006/relationships/hyperlink" Target="https://mon.gov.ua/storage/app/media/atestatsiya-kadriv-vyshchoi-kvalifikatisii/2024/02/21/Per.fakh.vid.dlya.publ.rez.dosl.na.zdob.stup.DN-KN-DF-21.02.2024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.in.ua/ua-journals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hyperlink" Target="https://doaj.org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space.chmnu.edu.ua/jspui/bitstream/123456789/1796/1/%d0%86%d0%bd%d1%81%d1%82%d1%80%d1%83%d0%ba%d1%86%d1%96%d1%8f%20%d0%af%d0%ba%20%d0%b7%d0%bd%d0%b0%d0%b9%d1%82%d0%b8%20%d0%b6%d1%83%d1%80%d0%bd%d0%b0%d0%bb%20%d0%b4%d0%bb%d1%8f%20%d0%bf%d1%83%d0%b1%d0%bb%d1%96%d0%ba%d0%b0%d1%86%d1%96%d1%97.pdf" TargetMode="External"/><Relationship Id="rId3" Type="http://schemas.openxmlformats.org/officeDocument/2006/relationships/hyperlink" Target="https://dspace.chmnu.edu.ua/jspui/bitstream/123456789/1412/1/%d0%9f%d1%80%d0%b8%d0%ba%d0%bb%d0%b0%d0%b4%d0%b8%20%d0%be%d1%84%d0%be%d1%80%d0%bc%d0%bb%d0%b5%d0%bd%d0%bd%d1%8f%20%d1%81%d0%bf%d0%b8%d1%81%d0%ba%d1%96%d0%b2%20%d0%b1%d1%96%d0%b1%d0%bb%d1%96%d0%be%d0%b3%d1%80%d0%b0%d1%84%d1%96%d1%87%d0%bd%d0%b8%d1%85%20%d0%bf%d0%be%d1%81%d0%b8%d0%bb%d0%b0%d0%bd%d1%8c.pdf" TargetMode="External"/><Relationship Id="rId7" Type="http://schemas.openxmlformats.org/officeDocument/2006/relationships/hyperlink" Target="https://chmnu.edu.ua/wp-content/uploads/Indeksuvannya_naukovih_tem_1.pdf" TargetMode="External"/><Relationship Id="rId2" Type="http://schemas.openxmlformats.org/officeDocument/2006/relationships/hyperlink" Target="https://dspace.chmnu.edu.ua/jspui/bitstream/123456789/1418/1/%d0%9f%d1%83%d1%82%d1%96%d0%b2%d0%bd%d0%b8%d0%ba%20%d0%bf%d0%be%20%d0%b2%d0%b5%d0%b1-%d1%80%d0%b5%d1%81%d1%83%d1%80%d1%81%d0%b0%d0%bc%20%d0%b4%d0%bb%d1%8f%20%d0%b0%d1%81%d0%bf%d1%96%d1%80%d0%b0%d0%bd%d1%82%d1%96%d0%b2%20%d1%82%d0%b0%20%d0%bd%d0%b0%d1%83%d0%ba%d0%be%d0%b2%d1%86%d1%96%d0%b2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hmnu.edu.ua/wp-content/uploads/Res4Life.pdf" TargetMode="External"/><Relationship Id="rId5" Type="http://schemas.openxmlformats.org/officeDocument/2006/relationships/hyperlink" Target="https://chmnu.edu.ua/wp-content/uploads/Web-of-Science.pdf" TargetMode="External"/><Relationship Id="rId4" Type="http://schemas.openxmlformats.org/officeDocument/2006/relationships/hyperlink" Target="https://chmnu.edu.ua/wp-content/uploads/Scopus.pdf" TargetMode="External"/><Relationship Id="rId9" Type="http://schemas.openxmlformats.org/officeDocument/2006/relationships/hyperlink" Target="https://dspace.chmnu.edu.ua/jspui/handle/123456789/179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y@chmnu.edu.u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.facebook.com/BibliotekaMykolaivskoiMohylianky?eav=AfaHzE4EVLdv8la9Z3dkMe5UYQuj0mxku9UtedAu5qjhTn-XkSESrMzI04N2fLNqdnE&amp;fref=nf&amp;p" TargetMode="External"/><Relationship Id="rId4" Type="http://schemas.openxmlformats.org/officeDocument/2006/relationships/hyperlink" Target="https://chmnu.edu.ua/bibliotek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space.chmnu.edu.ua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dspace.chmnu.edu.ua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krs.chmnu.edu.ua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space.chmnu.edu.u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mnu.edu.ua/novi-nadhodzhennya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space.chmnu.edu.ua/jspui/handle/123456789/841" TargetMode="External"/><Relationship Id="rId5" Type="http://schemas.openxmlformats.org/officeDocument/2006/relationships/hyperlink" Target="https://chmnu.edu.ua/spisok-periodichnih-vidan/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mnu.edu.ua/vlasni-resursi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hmnu.edu.ua/wp-content/uploads/Resursi_ta_servisi_vidkritogo_dostupu.pdf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1196752"/>
            <a:ext cx="8712968" cy="330324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Інтегрований пошук </a:t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наукової інформації:</a:t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 використання власних ресурсів та ресурсів вільного доступу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58553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kern="0" dirty="0">
                <a:solidFill>
                  <a:srgbClr val="FFFF00"/>
                </a:solidFill>
                <a:latin typeface="Georgia" pitchFamily="18" charset="0"/>
              </a:rPr>
              <a:t>Лариса Колесник                                                                      заступник директора </a:t>
            </a:r>
          </a:p>
          <a:p>
            <a:pPr lvl="0" algn="r"/>
            <a:r>
              <a:rPr lang="ru-RU" kern="0" dirty="0">
                <a:solidFill>
                  <a:srgbClr val="FFFF00"/>
                </a:solidFill>
                <a:latin typeface="Georgia" pitchFamily="18" charset="0"/>
              </a:rPr>
              <a:t>бібліотеки ЧНУ ім. Петра Могили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430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8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Власні  електронні  ресурси</a:t>
            </a:r>
            <a:br>
              <a:rPr lang="ru-RU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бібліотеки ЧНУ ім. Петра Могили</a:t>
            </a:r>
            <a:endParaRPr lang="uk-UA" kern="0" dirty="0">
              <a:solidFill>
                <a:srgbClr val="FFFF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3439"/>
            <a:ext cx="7920880" cy="177290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426411" y="2060848"/>
            <a:ext cx="576064" cy="36506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uk-UA" kern="0" dirty="0">
              <a:solidFill>
                <a:sysClr val="window" lastClr="FFFFFF"/>
              </a:solidFill>
              <a:latin typeface="Cambria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7312" t="25069" r="42128" b="25620"/>
          <a:stretch/>
        </p:blipFill>
        <p:spPr bwMode="auto">
          <a:xfrm>
            <a:off x="10265" y="3271873"/>
            <a:ext cx="5004047" cy="3573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5214935" y="3271873"/>
            <a:ext cx="1262673" cy="4046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t="4" b="-5"/>
          <a:stretch/>
        </p:blipFill>
        <p:spPr bwMode="auto">
          <a:xfrm>
            <a:off x="2022764" y="2780928"/>
            <a:ext cx="9790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82" y="4365104"/>
            <a:ext cx="3504397" cy="231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4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108520" y="-45506"/>
            <a:ext cx="9396536" cy="78296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Ресурси та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сервіси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відкритого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 доступу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436096" cy="403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8" y="2861113"/>
            <a:ext cx="6425952" cy="39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737454"/>
            <a:ext cx="3707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Національний репозитарій </a:t>
            </a:r>
            <a:endParaRPr lang="ru-RU" sz="22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академічних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текстів: </a:t>
            </a:r>
            <a:endParaRPr lang="ru-RU" sz="22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відкритий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доступ до</a:t>
            </a:r>
            <a:br>
              <a:rPr lang="ru-RU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</a:b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наукової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інформації </a:t>
            </a:r>
            <a:r>
              <a:rPr lang="en-US" sz="2200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https</a:t>
            </a:r>
            <a:r>
              <a:rPr lang="en-US" sz="2200" dirty="0">
                <a:solidFill>
                  <a:srgbClr val="002060"/>
                </a:solidFill>
                <a:latin typeface="Georgia" pitchFamily="18" charset="0"/>
                <a:hlinkClick r:id="rId4"/>
              </a:rPr>
              <a:t>://nrat.ukrintei.ua</a:t>
            </a:r>
            <a:r>
              <a:rPr lang="en-US" sz="2200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/</a:t>
            </a:r>
            <a:r>
              <a:rPr lang="ru-RU" sz="2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uk-UA" sz="22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4796" y="0"/>
            <a:ext cx="9036496" cy="62068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Ресурси та сервіси вільного доступу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895981"/>
            <a:ext cx="48062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Каталог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сховищ із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відкритим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доступом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Directory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of Open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Access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Repositories, </a:t>
            </a:r>
            <a:endParaRPr lang="en-US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-  вебсайт,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що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містить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записи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про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репозитарії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відкритого доступу 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https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  <a:hlinkClick r:id="rId2"/>
              </a:rPr>
              <a:t>://v2.sherpa.ac.uk/opendoar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/</a:t>
            </a:r>
            <a:r>
              <a:rPr lang="uk-UA" sz="20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uk-UA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764704"/>
            <a:ext cx="4695800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869160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Інституційні репозитарії українських університетів 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на сайті МОН України</a:t>
            </a:r>
            <a:endParaRPr lang="uk-UA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5022241" cy="341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654" y="0"/>
            <a:ext cx="8931670" cy="71095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Ресурси та сервіси вільного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доступу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467" y="805437"/>
            <a:ext cx="3272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Автореферати дисертацій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3461" y="1224057"/>
            <a:ext cx="38339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Повнотекстова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електронна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база авторефератів дисертацій, захищених в Україні з 1998 по 2011 рр. Ресурс Національної бібліотеки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України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імені В. І.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Вернадського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Georgia" pitchFamily="18" charset="0"/>
                <a:hlinkClick r:id="rId2"/>
              </a:rPr>
              <a:t>http://www.nbuv.gov.ua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/</a:t>
            </a:r>
            <a:r>
              <a:rPr lang="uk-UA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uk-UA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05437"/>
            <a:ext cx="5415702" cy="31669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4005064"/>
            <a:ext cx="5130049" cy="28529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92073" y="4154259"/>
            <a:ext cx="39315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hlinkClick r:id="rId5"/>
              </a:rPr>
              <a:t>«Україніка наукова»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– українська загальнодержавна реферативна база даних. Започаткована Національною бібліотекою України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імені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В. І. Вернадського та Інститутом проблем реєстрації інформації НАН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України</a:t>
            </a:r>
          </a:p>
        </p:txBody>
      </p:sp>
    </p:spTree>
    <p:extLst>
      <p:ext uri="{BB962C8B-B14F-4D97-AF65-F5344CB8AC3E}">
        <p14:creationId xmlns:p14="http://schemas.microsoft.com/office/powerpoint/2010/main" val="3303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0"/>
            <a:ext cx="8856984" cy="71095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Ресурси та сервіси вільного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доступу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6684671" cy="44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0232" y="3781427"/>
            <a:ext cx="25250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 smtClean="0">
                <a:solidFill>
                  <a:srgbClr val="FFFFFF">
                    <a:lumMod val="95000"/>
                  </a:srgbClr>
                </a:solidFill>
                <a:latin typeface="Georgia" pitchFamily="18" charset="0"/>
              </a:rPr>
              <a:t>Наукова періодика </a:t>
            </a:r>
          </a:p>
          <a:p>
            <a:pPr algn="ctr"/>
            <a:r>
              <a:rPr lang="uk-UA" sz="2000" dirty="0" smtClean="0">
                <a:solidFill>
                  <a:srgbClr val="FFFFFF">
                    <a:lumMod val="95000"/>
                  </a:srgbClr>
                </a:solidFill>
                <a:latin typeface="Georgia" pitchFamily="18" charset="0"/>
              </a:rPr>
              <a:t>України</a:t>
            </a:r>
          </a:p>
          <a:p>
            <a:pPr algn="ctr"/>
            <a:endParaRPr lang="uk-UA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20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FFFFFF"/>
                </a:solidFill>
                <a:latin typeface="Georgia" pitchFamily="18" charset="0"/>
              </a:rPr>
              <a:t>Перший український </a:t>
            </a:r>
            <a:r>
              <a:rPr lang="uk-UA" sz="2000" dirty="0" smtClean="0">
                <a:solidFill>
                  <a:srgbClr val="FFFFFF"/>
                </a:solidFill>
                <a:latin typeface="Georgia" pitchFamily="18" charset="0"/>
              </a:rPr>
              <a:t>ресурс </a:t>
            </a:r>
            <a:r>
              <a:rPr lang="uk-UA" sz="2000" dirty="0">
                <a:solidFill>
                  <a:srgbClr val="FFFFFF"/>
                </a:solidFill>
                <a:latin typeface="Georgia" pitchFamily="18" charset="0"/>
              </a:rPr>
              <a:t>вільного доступу до наукової </a:t>
            </a:r>
            <a:r>
              <a:rPr lang="uk-UA" sz="2000" dirty="0" smtClean="0">
                <a:solidFill>
                  <a:srgbClr val="FFFFFF"/>
                </a:solidFill>
                <a:latin typeface="Georgia" pitchFamily="18" charset="0"/>
              </a:rPr>
              <a:t>періодики, репозитарій </a:t>
            </a:r>
            <a:r>
              <a:rPr lang="uk-UA" sz="2000" dirty="0">
                <a:solidFill>
                  <a:srgbClr val="FFFFFF"/>
                </a:solidFill>
                <a:latin typeface="Georgia" pitchFamily="18" charset="0"/>
              </a:rPr>
              <a:t>електронних копій </a:t>
            </a:r>
            <a:r>
              <a:rPr lang="uk-UA" sz="2000" dirty="0" smtClean="0">
                <a:solidFill>
                  <a:srgbClr val="FFFFFF"/>
                </a:solidFill>
                <a:latin typeface="Georgia" pitchFamily="18" charset="0"/>
              </a:rPr>
              <a:t>журналів </a:t>
            </a:r>
            <a:r>
              <a:rPr lang="uk-UA" sz="2000" dirty="0">
                <a:solidFill>
                  <a:srgbClr val="FFFFFF"/>
                </a:solidFill>
                <a:latin typeface="Georgia" pitchFamily="18" charset="0"/>
              </a:rPr>
              <a:t>і збірників наукових праць </a:t>
            </a:r>
            <a:r>
              <a:rPr lang="uk-UA" sz="2000" dirty="0" smtClean="0">
                <a:solidFill>
                  <a:srgbClr val="FFFFFF"/>
                </a:solidFill>
                <a:latin typeface="Georgia" pitchFamily="18" charset="0"/>
              </a:rPr>
              <a:t>України, створений </a:t>
            </a:r>
            <a:r>
              <a:rPr lang="uk-UA" sz="2000" dirty="0">
                <a:solidFill>
                  <a:srgbClr val="FFFFFF"/>
                </a:solidFill>
                <a:latin typeface="Georgia" pitchFamily="18" charset="0"/>
              </a:rPr>
              <a:t>на базі Національної наукової бібліотеки імені </a:t>
            </a:r>
            <a:r>
              <a:rPr lang="uk-UA" sz="2000" dirty="0" smtClean="0">
                <a:solidFill>
                  <a:srgbClr val="FFFFFF"/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uk-UA" sz="2000" dirty="0" smtClean="0">
                <a:solidFill>
                  <a:srgbClr val="FFFFFF"/>
                </a:solidFill>
                <a:latin typeface="Georgia" pitchFamily="18" charset="0"/>
              </a:rPr>
              <a:t>В.І </a:t>
            </a:r>
            <a:r>
              <a:rPr lang="uk-UA" sz="2000" dirty="0">
                <a:solidFill>
                  <a:srgbClr val="FFFFFF"/>
                </a:solidFill>
                <a:latin typeface="Georgia" pitchFamily="18" charset="0"/>
              </a:rPr>
              <a:t>.</a:t>
            </a:r>
            <a:r>
              <a:rPr lang="uk-UA" sz="2000" dirty="0" smtClean="0">
                <a:solidFill>
                  <a:srgbClr val="FFFFFF"/>
                </a:solidFill>
                <a:latin typeface="Georgia" pitchFamily="18" charset="0"/>
              </a:rPr>
              <a:t>Вернадського                                                       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http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  <a:hlinkClick r:id="rId3"/>
              </a:rPr>
              <a:t>://www.nbuv.gov.ua/</a:t>
            </a:r>
            <a:r>
              <a:rPr lang="uk-UA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uk-UA" sz="2000" dirty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uk-UA" sz="2000" dirty="0">
              <a:solidFill>
                <a:srgbClr val="FFFF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44" y="5283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Ресурси та сервіси вільного доступу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" y="1169457"/>
            <a:ext cx="3744416" cy="123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31" y="908720"/>
            <a:ext cx="90277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                         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Пошукова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система наукової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інформації</a:t>
            </a:r>
          </a:p>
          <a:p>
            <a:pPr algn="just"/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                                                          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Google Scholar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(Google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Академія)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–</a:t>
            </a:r>
          </a:p>
          <a:p>
            <a:pPr algn="just"/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                                                           найбільш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популярний сервіс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пошуку</a:t>
            </a:r>
          </a:p>
          <a:p>
            <a:pPr lvl="0" algn="just"/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                                                          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наукової літератури (рецензовані статті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,</a:t>
            </a:r>
          </a:p>
          <a:p>
            <a:pPr lvl="0" algn="just"/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                                                            дисертації, книги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, анотації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тощо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); індексує повний текст наукових публікацій всіх форматів і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дисциплін</a:t>
            </a:r>
          </a:p>
          <a:p>
            <a:pPr lvl="0" algn="just"/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                                                                      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https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  <a:hlinkClick r:id="rId3"/>
              </a:rPr>
              <a:t>://scholar.google.com</a:t>
            </a:r>
            <a:r>
              <a:rPr lang="uk-UA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just"/>
            <a:endParaRPr lang="uk-UA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4"/>
          <a:stretch/>
        </p:blipFill>
        <p:spPr bwMode="auto">
          <a:xfrm>
            <a:off x="0" y="3140968"/>
            <a:ext cx="9153872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5796136" y="4581128"/>
            <a:ext cx="914400" cy="9144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03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1" y="57999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Ресурси та сервіси вільного доступу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998"/>
            <a:ext cx="5364088" cy="334206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3" y="874998"/>
            <a:ext cx="39343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Наукова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електронна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бібліотека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періодичних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видань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НАН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України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є бібліотекою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відкритого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доступу і передбачає безкоштовний доступ читачів до наукової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інформації</a:t>
            </a:r>
          </a:p>
          <a:p>
            <a:pPr lvl="0"/>
            <a:r>
              <a:rPr lang="uk-UA" sz="2000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       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http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  <a:hlinkClick r:id="rId3"/>
              </a:rPr>
              <a:t>://dspace.nbuv.gov.ua/</a:t>
            </a:r>
            <a:r>
              <a:rPr lang="uk-UA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/>
            <a:endParaRPr lang="uk-UA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4" y="4217066"/>
            <a:ext cx="5535813" cy="26208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4941168"/>
            <a:ext cx="2685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hlinkClick r:id="rId5"/>
              </a:rPr>
              <a:t>Каталог </a:t>
            </a:r>
            <a:endParaRPr lang="uk-UA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періодичних видань 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НАН України</a:t>
            </a:r>
            <a:endParaRPr lang="uk-UA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Ресурси та сервіси вільного доступу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24518"/>
            <a:ext cx="4077342" cy="291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65" y="1326348"/>
            <a:ext cx="441791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5" y="849591"/>
            <a:ext cx="2491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Сайт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hlinkClick r:id="rId4"/>
              </a:rPr>
              <a:t>МОН України</a:t>
            </a:r>
            <a:endParaRPr lang="uk-UA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701" y="3933056"/>
            <a:ext cx="3953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Реєстр наукових видань України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https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  <a:hlinkClick r:id="rId5"/>
              </a:rPr>
              <a:t>://nfv.ukrintei.ua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/</a:t>
            </a:r>
            <a:r>
              <a:rPr lang="uk-UA" sz="2000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endParaRPr lang="uk-UA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9" y="3741961"/>
            <a:ext cx="4747841" cy="311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7320" y="4965560"/>
            <a:ext cx="381771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Довідково-інформаційний ресурс,</a:t>
            </a:r>
          </a:p>
          <a:p>
            <a:pPr algn="ctr"/>
            <a:r>
              <a:rPr lang="uk-UA" dirty="0" smtClean="0"/>
              <a:t>призначений для інформування</a:t>
            </a:r>
          </a:p>
          <a:p>
            <a:pPr algn="ctr"/>
            <a:r>
              <a:rPr lang="uk-UA" dirty="0" smtClean="0"/>
              <a:t>наукової спільноти</a:t>
            </a:r>
          </a:p>
          <a:p>
            <a:pPr algn="ctr"/>
            <a:r>
              <a:rPr lang="uk-UA" dirty="0" smtClean="0"/>
              <a:t>та покращення доступу до</a:t>
            </a:r>
          </a:p>
          <a:p>
            <a:pPr algn="ctr"/>
            <a:r>
              <a:rPr lang="uk-UA" dirty="0" smtClean="0"/>
              <a:t>відомостей про українські наукові</a:t>
            </a:r>
          </a:p>
          <a:p>
            <a:pPr algn="ctr"/>
            <a:r>
              <a:rPr lang="uk-UA" dirty="0" smtClean="0"/>
              <a:t>видання з різних галузей знань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3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53" y="-55418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Ресурси та сервіси вільного доступу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2468"/>
            <a:ext cx="4608784" cy="322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9049" y="992773"/>
            <a:ext cx="45375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Перелік українських </a:t>
            </a:r>
            <a:endParaRPr lang="uk-UA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наукових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журналів, які індексуються в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міжнародних наукометричних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базах даних </a:t>
            </a:r>
            <a:endParaRPr lang="uk-UA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Scopus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та/або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Web of Science </a:t>
            </a:r>
            <a:endParaRPr lang="uk-UA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Core Collection</a:t>
            </a:r>
            <a:endParaRPr lang="uk-UA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lvl="0"/>
            <a:r>
              <a:rPr lang="en-US" sz="2000" dirty="0">
                <a:solidFill>
                  <a:srgbClr val="002060"/>
                </a:solidFill>
                <a:latin typeface="Georgia" pitchFamily="18" charset="0"/>
                <a:hlinkClick r:id="rId3"/>
              </a:rPr>
              <a:t>https://openscience.in.ua/ua-journals</a:t>
            </a:r>
            <a:r>
              <a:rPr lang="uk-UA" sz="2000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/>
            <a:endParaRPr lang="uk-UA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4164132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Каталог </a:t>
            </a:r>
            <a:endParaRPr lang="uk-UA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журналів відкритого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доступу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(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DOAJ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)</a:t>
            </a:r>
            <a:endParaRPr lang="uk-UA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-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це міжнародний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мультидисциплінарний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каталог журналів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відкритого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доступу</a:t>
            </a:r>
            <a:endParaRPr lang="uk-UA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511" y="6410901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Georgia" pitchFamily="18" charset="0"/>
                <a:hlinkClick r:id="rId4"/>
              </a:rPr>
              <a:t>https://doaj.org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/</a:t>
            </a:r>
            <a:r>
              <a:rPr lang="uk-UA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uk-UA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7"/>
            <a:ext cx="5940152" cy="29969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9381" y="116632"/>
            <a:ext cx="4963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rPr>
              <a:t>Корисні посилання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271" y="3161147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  <a:hlinkClick r:id="rId2"/>
              </a:rPr>
              <a:t>Путівник по web-ресурсам для аспірантів та науковців</a:t>
            </a:r>
            <a:endParaRPr lang="uk-UA" sz="20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79727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Georgia" pitchFamily="18" charset="0"/>
                <a:hlinkClick r:id="rId3"/>
              </a:rPr>
              <a:t>Приклади оформлення списків бібліографічних посилань </a:t>
            </a:r>
            <a:r>
              <a:rPr lang="uk-UA" sz="2000" dirty="0" smtClean="0">
                <a:latin typeface="Georgia" pitchFamily="18" charset="0"/>
              </a:rPr>
              <a:t>з урахуванням Національного стандарту України ДСТУ 8302:2015 «Інформація та документація. Бібліографічне посилання. Загальні положення та правила складання»</a:t>
            </a:r>
            <a:endParaRPr lang="uk-UA" sz="20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941" y="3870439"/>
            <a:ext cx="8971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Корисні посилання для роботи з БД </a:t>
            </a:r>
            <a:r>
              <a:rPr lang="en-US" sz="2000" dirty="0" smtClean="0">
                <a:latin typeface="Georgia" pitchFamily="18" charset="0"/>
                <a:hlinkClick r:id="rId4"/>
              </a:rPr>
              <a:t>Scopus</a:t>
            </a:r>
            <a:r>
              <a:rPr lang="uk-UA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  <a:hlinkClick r:id="rId5"/>
              </a:rPr>
              <a:t>Web of Science</a:t>
            </a:r>
            <a:r>
              <a:rPr lang="uk-UA" sz="2000" dirty="0" smtClean="0">
                <a:latin typeface="Georgia" pitchFamily="18" charset="0"/>
              </a:rPr>
              <a:t>, </a:t>
            </a:r>
            <a:r>
              <a:rPr lang="en-US" sz="2000" dirty="0" smtClean="0">
                <a:latin typeface="Georgia" pitchFamily="18" charset="0"/>
                <a:hlinkClick r:id="rId6"/>
              </a:rPr>
              <a:t>Research4Lif</a:t>
            </a:r>
            <a:r>
              <a:rPr lang="en-US" dirty="0" smtClean="0">
                <a:hlinkClick r:id="rId6"/>
              </a:rPr>
              <a:t>e</a:t>
            </a:r>
            <a:r>
              <a:rPr lang="uk-UA" dirty="0" smtClean="0"/>
              <a:t> 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6857" y="2387056"/>
            <a:ext cx="7155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Вимоги для надання індексу </a:t>
            </a:r>
            <a:r>
              <a:rPr lang="ru-RU" sz="2000" dirty="0" smtClean="0">
                <a:latin typeface="Georgia" pitchFamily="18" charset="0"/>
                <a:hlinkClick r:id="rId7"/>
              </a:rPr>
              <a:t>УДК та авторського знаку</a:t>
            </a:r>
            <a:endParaRPr lang="uk-UA" sz="20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506" y="446934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Georgia" pitchFamily="18" charset="0"/>
                <a:hlinkClick r:id="rId8"/>
              </a:rPr>
              <a:t>Як знайти журнал для публікацій результатів наукового дослідження </a:t>
            </a:r>
            <a:r>
              <a:rPr lang="uk-UA" sz="2000" dirty="0" smtClean="0">
                <a:latin typeface="Georgia" pitchFamily="18" charset="0"/>
              </a:rPr>
              <a:t>(використання МБД </a:t>
            </a:r>
            <a:r>
              <a:rPr lang="en-US" sz="2000" dirty="0" smtClean="0">
                <a:latin typeface="Georgia" pitchFamily="18" charset="0"/>
              </a:rPr>
              <a:t>Scopus </a:t>
            </a:r>
            <a:r>
              <a:rPr lang="uk-UA" sz="2000" dirty="0" smtClean="0">
                <a:latin typeface="Georgia" pitchFamily="18" charset="0"/>
              </a:rPr>
              <a:t>та сервісів пошуку </a:t>
            </a:r>
          </a:p>
          <a:p>
            <a:pPr algn="ctr"/>
            <a:r>
              <a:rPr lang="uk-UA" sz="2000" dirty="0" smtClean="0">
                <a:latin typeface="Georgia" pitchFamily="18" charset="0"/>
              </a:rPr>
              <a:t>видавничої компанії </a:t>
            </a:r>
            <a:r>
              <a:rPr lang="en-US" sz="2000" dirty="0" smtClean="0">
                <a:latin typeface="Georgia" pitchFamily="18" charset="0"/>
              </a:rPr>
              <a:t>Elsevier)</a:t>
            </a:r>
            <a:endParaRPr lang="uk-UA" sz="2000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685058"/>
            <a:ext cx="6984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  <a:hlinkClick r:id="rId9"/>
              </a:rPr>
              <a:t>Журнали для наукових публікацій</a:t>
            </a:r>
            <a:r>
              <a:rPr lang="ru-RU" sz="2000" dirty="0" smtClean="0">
                <a:latin typeface="Georgia" pitchFamily="18" charset="0"/>
              </a:rPr>
              <a:t>: пошук та основні критерії вибору</a:t>
            </a:r>
            <a:endParaRPr lang="uk-UA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8859" y="188640"/>
            <a:ext cx="8568952" cy="1143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Власні  матеріальні  ресурси бібліотеки ЧНУ ім. Петра Могили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6581" y="1546049"/>
            <a:ext cx="606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Фонд </a:t>
            </a:r>
            <a:r>
              <a:rPr lang="uk-UA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бібліотеки налічує 183218 примірників Із них: 5021 прим. - наукова література</a:t>
            </a:r>
            <a:endParaRPr lang="uk-UA" sz="22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9" y="1268759"/>
            <a:ext cx="2559884" cy="132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915" y="2514416"/>
            <a:ext cx="59442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Фонд періодичних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видань  бібліотеки</a:t>
            </a:r>
          </a:p>
          <a:p>
            <a:pPr algn="ctr"/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ЧНУ ім.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Петра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Могили,  як інформаційний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ресурс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університету налічує</a:t>
            </a:r>
          </a:p>
          <a:p>
            <a:pPr algn="ctr"/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27455 примірників журналів</a:t>
            </a:r>
            <a:endParaRPr lang="uk-UA" sz="22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3" y="4181215"/>
            <a:ext cx="2487876" cy="117071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55033" y="4068778"/>
            <a:ext cx="61627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Фонд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дисертаційних робіт, авторефератів дисертацій, кваліфікаційних робіт здобувачів вищої освіти: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науково-інформаційний ресурс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наукової спільноти університету 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59035"/>
            <a:ext cx="2666722" cy="139173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839" y="5632665"/>
            <a:ext cx="65178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Довідково-бібліографічний апарат</a:t>
            </a:r>
          </a:p>
          <a:p>
            <a:pPr algn="ctr"/>
            <a:r>
              <a:rPr lang="uk-UA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бібліотеки: </a:t>
            </a:r>
          </a:p>
          <a:p>
            <a:pPr algn="ctr"/>
            <a:r>
              <a:rPr lang="uk-UA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каталоги</a:t>
            </a:r>
            <a:r>
              <a:rPr lang="uk-UA" sz="22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, картотеки, </a:t>
            </a:r>
            <a:r>
              <a:rPr lang="uk-UA" sz="22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бібліографічні покажчики </a:t>
            </a:r>
            <a:endParaRPr lang="uk-UA" sz="22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83" y="5515328"/>
            <a:ext cx="2414217" cy="13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13285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0F7BD">
                    <a:lumMod val="75000"/>
                  </a:srgbClr>
                </a:solidFill>
                <a:effectLst/>
                <a:uLnTx/>
                <a:uFillTx/>
              </a:rPr>
              <a:t>Дякуємо за увагу!</a:t>
            </a:r>
            <a:endParaRPr kumimoji="0" lang="uk-UA" sz="4800" b="1" i="0" u="none" strike="noStrike" kern="0" cap="none" spc="0" normalizeH="0" baseline="0" noProof="0" dirty="0">
              <a:ln>
                <a:noFill/>
              </a:ln>
              <a:solidFill>
                <a:srgbClr val="F0F7BD">
                  <a:lumMod val="7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326"/>
            <a:ext cx="12430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789040"/>
            <a:ext cx="5616624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Calibri"/>
              <a:cs typeface="Times New Roman"/>
            </a:endParaRPr>
          </a:p>
          <a:p>
            <a:pPr marL="45720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Calibri"/>
              <a:cs typeface="Times New Roman"/>
              <a:hlinkClick r:id=""/>
            </a:endParaRPr>
          </a:p>
          <a:p>
            <a:pPr marL="45720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  <a:hlinkClick r:id=""/>
              </a:rPr>
              <a:t>Е-пошта</a:t>
            </a: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  <a:hlinkClick r:id="rId3"/>
              </a:rPr>
              <a:t>library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  <a:hlinkClick r:id="rId3"/>
              </a:rPr>
              <a:t>@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  <a:hlinkClick r:id="rId3"/>
              </a:rPr>
              <a:t>chmnu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  <a:hlinkClick r:id="rId3"/>
              </a:rPr>
              <a:t>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  <a:hlinkClick r:id="rId3"/>
              </a:rPr>
              <a:t>edu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  <a:hlinkClick r:id="rId3"/>
              </a:rPr>
              <a:t>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  <a:hlinkClick r:id="rId3"/>
              </a:rPr>
              <a:t>ua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</a:rPr>
              <a:t> </a:t>
            </a: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Calibri"/>
              <a:cs typeface="Times New Roman"/>
            </a:endParaRPr>
          </a:p>
          <a:p>
            <a:pPr marL="45720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  <a:hlinkClick r:id="rId4"/>
              </a:rPr>
              <a:t>Сторінка на сайті ЧНУ ім. Петра Могили</a:t>
            </a: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  <a:hlinkClick r:id="rId4"/>
              </a:rPr>
              <a:t>                           </a:t>
            </a: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</a:rPr>
              <a:t> </a:t>
            </a:r>
          </a:p>
          <a:p>
            <a:pPr marL="45720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Calibri"/>
                <a:cs typeface="Times New Roman"/>
                <a:hlinkClick r:id="rId5"/>
              </a:rPr>
              <a:t>Сторінка у фейсбук</a:t>
            </a: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50306"/>
            <a:ext cx="7066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>
                <a:solidFill>
                  <a:srgbClr val="FFFF00"/>
                </a:solidFill>
                <a:latin typeface="Georgia" pitchFamily="18" charset="0"/>
              </a:rPr>
              <a:t>Міністерство освіти і науки України</a:t>
            </a:r>
          </a:p>
          <a:p>
            <a:pPr lvl="0" algn="r"/>
            <a:r>
              <a:rPr lang="ru-RU" dirty="0">
                <a:solidFill>
                  <a:srgbClr val="FFFF00"/>
                </a:solidFill>
                <a:latin typeface="Georgia" pitchFamily="18" charset="0"/>
              </a:rPr>
              <a:t>Чорноморський національний </a:t>
            </a:r>
            <a:r>
              <a:rPr lang="ru-RU" dirty="0" err="1">
                <a:solidFill>
                  <a:srgbClr val="FFFF00"/>
                </a:solidFill>
                <a:latin typeface="Georgia" pitchFamily="18" charset="0"/>
              </a:rPr>
              <a:t>університет</a:t>
            </a:r>
            <a:r>
              <a:rPr lang="ru-RU" dirty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eorgia" pitchFamily="18" charset="0"/>
              </a:rPr>
              <a:t>імені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Georgia" pitchFamily="18" charset="0"/>
              </a:rPr>
              <a:t>Петра Могили</a:t>
            </a:r>
          </a:p>
        </p:txBody>
      </p:sp>
    </p:spTree>
    <p:extLst>
      <p:ext uri="{BB962C8B-B14F-4D97-AF65-F5344CB8AC3E}">
        <p14:creationId xmlns:p14="http://schemas.microsoft.com/office/powerpoint/2010/main" val="3303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0"/>
            <a:ext cx="8496944" cy="1143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Власні  електронні  ресурси</a:t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 бібліотеки ЧНУ ім. Петра Могили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Інституційний репозитарій 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irPMBSNU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– 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електронний архів даних, який накопичує, зберігає і забезпечує вільний відкритий доступ до інтелектуальних продуктів наукової 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діяльності: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результатів наукових досліджень, наукових публікацій, науково-методичних, навчальних матеріалів, що створені науковцями, викладачами, аспірантами, 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студентами, співробітниками ЧНУ 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ім. Петра 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Могили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kern="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uk-UA" sz="2000" kern="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                                   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Georgia" pitchFamily="18" charset="0"/>
              </a:rPr>
              <a:t>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B83D6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  <a:hlinkClick r:id="rId2"/>
              </a:rPr>
              <a:t>https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B83D6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  <a:hlinkClick r:id="rId2"/>
              </a:rPr>
              <a:t>://dspace.chmnu.edu.ua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B83D6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B83D68">
                  <a:lumMod val="50000"/>
                </a:srgbClr>
              </a:solidFill>
              <a:effectLst/>
              <a:uLnTx/>
              <a:uFillTx/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5076"/>
            <a:ext cx="9123784" cy="333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354" y="78077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Інституційний репозитарій </a:t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ЧНУ ім. Петра Могили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irPMBSNU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)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: фонди та зібрання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B83D6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  <a:hlinkClick r:id="rId2"/>
              </a:rPr>
              <a:t>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B83D6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  <a:hlinkClick r:id="rId2"/>
              </a:rPr>
              <a:t>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B83D6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hlinkClick r:id="rId2"/>
              </a:rPr>
              <a:t>https://dspace.chmnu.edu.ua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B83D6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 </a:t>
            </a:r>
            <a:endParaRPr kumimoji="0" lang="uk-UA" sz="20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8" y="2128818"/>
            <a:ext cx="1230340" cy="130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9" y="3796055"/>
            <a:ext cx="1437694" cy="150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26" y="2146330"/>
            <a:ext cx="1775591" cy="143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17598"/>
            <a:ext cx="2207159" cy="140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20924"/>
            <a:ext cx="1753969" cy="13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76400" y="2426199"/>
            <a:ext cx="2945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Бібліотека 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ЧНУ ім. Петра Могили</a:t>
            </a:r>
            <a:endParaRPr lang="uk-UA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8115" y="4276187"/>
            <a:ext cx="1531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Дисертації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6861" y="6320911"/>
            <a:ext cx="3139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Матеріали конференцій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72903" y="2271934"/>
            <a:ext cx="2945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Наукова періодика 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ЧНУ ім. Петра Могили</a:t>
            </a:r>
            <a:endParaRPr lang="uk-UA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34417" y="3630458"/>
            <a:ext cx="294503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Публікації </a:t>
            </a:r>
            <a:endParaRPr lang="uk-UA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науково-педагогічних 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працівників 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ЧНУ ім. Петра Могили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у наукометричних 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базах даних</a:t>
            </a:r>
            <a:endParaRPr lang="uk-UA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88640"/>
            <a:ext cx="8640960" cy="1143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Електронний репозитарій</a:t>
            </a:r>
            <a:b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</a:b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 КРС ЧНУ ім.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Петра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Могили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hlinkClick r:id="rId2"/>
              </a:rPr>
              <a:t>https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hlinkClick r:id="rId2"/>
              </a:rPr>
              <a:t>://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hlinkClick r:id="rId2"/>
              </a:rPr>
              <a:t>krs.chmnu.edu.ua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 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406" y="184482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КРС – електронний архів кваліфікаційних випускних робіт здобувачів вищої освіти ЧНУ ім. Петра Могили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68734"/>
            <a:ext cx="8572044" cy="408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404664"/>
            <a:ext cx="8640960" cy="1143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Електронний</a:t>
            </a:r>
            <a:r>
              <a:rPr lang="ru-RU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каталог</a:t>
            </a:r>
            <a:br>
              <a:rPr lang="ru-RU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АБІС  УФД/</a:t>
            </a:r>
            <a:r>
              <a:rPr lang="ru-RU" b="0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Бібліотека</a:t>
            </a:r>
            <a:r>
              <a:rPr lang="ru-RU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7"/>
            <a:ext cx="9144000" cy="54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5148064" y="4581128"/>
            <a:ext cx="1533872" cy="6329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19650"/>
            <a:ext cx="8640960" cy="1143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Б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ази даних фахових періодичних видань за спеціальностями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93728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Бази даних містять інформацію про фахові періодичні видання, в яких можуть публікуватися результати дисертаційних робіт на здобуття наукових ступенів доктора наук, кандидата наук та ступеня доктора філософії (категорії «А» та «Б») та гіперпосилання на сайт 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видання, архів номерів                                                     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https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  <a:hlinkClick r:id="rId2"/>
              </a:rPr>
              <a:t>://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dspace.chmnu.edu.ua</a:t>
            </a:r>
            <a:r>
              <a:rPr lang="uk-UA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uk-UA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4788024" cy="37573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331003" cy="375731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116632"/>
            <a:ext cx="8784976" cy="1143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Власні  електронні  ресурси</a:t>
            </a:r>
            <a:b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</a:b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 бібліотеки ЧНУ ім. Петра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Могили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5182"/>
            <a:ext cx="2134375" cy="244385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3877066"/>
            <a:ext cx="3202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hlinkClick r:id="rId3"/>
              </a:rPr>
              <a:t>Бюлетень</a:t>
            </a:r>
            <a:endParaRPr lang="uk-UA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«Нові надходження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бібліотеки 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ЧНУ ім. Петра Могили»</a:t>
            </a:r>
            <a:endParaRPr lang="uk-UA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5182"/>
            <a:ext cx="2160240" cy="244385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01574" y="3877066"/>
            <a:ext cx="26228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hlinkClick r:id="rId5"/>
              </a:rPr>
              <a:t>С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hlinkClick r:id="rId5"/>
              </a:rPr>
              <a:t>писок </a:t>
            </a:r>
            <a:endParaRPr lang="uk-UA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передплачених </a:t>
            </a:r>
          </a:p>
          <a:p>
            <a:pPr algn="ctr"/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періодичних видань</a:t>
            </a:r>
            <a:endParaRPr lang="uk-UA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3339" y="4819597"/>
            <a:ext cx="34420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Georgia" pitchFamily="18" charset="0"/>
                <a:hlinkClick r:id="rId6"/>
              </a:rPr>
              <a:t>«Публікації</a:t>
            </a:r>
            <a:r>
              <a:rPr lang="uk-UA" sz="2000" dirty="0" smtClean="0">
                <a:latin typeface="Georgia" pitchFamily="18" charset="0"/>
              </a:rPr>
              <a:t> науково-педагогічних працівників ЧНУ ім. Петра Могили                 у </a:t>
            </a:r>
            <a:r>
              <a:rPr lang="uk-UA" sz="2000" dirty="0" err="1" smtClean="0">
                <a:latin typeface="Georgia" pitchFamily="18" charset="0"/>
              </a:rPr>
              <a:t>наукометричних</a:t>
            </a:r>
            <a:endParaRPr lang="uk-UA" sz="2000" dirty="0" smtClean="0">
              <a:latin typeface="Georgia" pitchFamily="18" charset="0"/>
            </a:endParaRPr>
          </a:p>
          <a:p>
            <a:pPr algn="ctr"/>
            <a:r>
              <a:rPr lang="uk-UA" sz="2000" dirty="0" smtClean="0">
                <a:latin typeface="Georgia" pitchFamily="18" charset="0"/>
              </a:rPr>
              <a:t> базах даних </a:t>
            </a:r>
            <a:r>
              <a:rPr lang="en-US" sz="2000" dirty="0" smtClean="0">
                <a:latin typeface="Georgia" pitchFamily="18" charset="0"/>
              </a:rPr>
              <a:t>Scopus </a:t>
            </a:r>
            <a:endParaRPr lang="uk-UA" sz="2000" dirty="0" smtClean="0">
              <a:latin typeface="Georgia" pitchFamily="18" charset="0"/>
            </a:endParaRPr>
          </a:p>
          <a:p>
            <a:pPr algn="ctr"/>
            <a:r>
              <a:rPr lang="uk-UA" sz="2000" dirty="0" smtClean="0">
                <a:latin typeface="Georgia" pitchFamily="18" charset="0"/>
              </a:rPr>
              <a:t>та </a:t>
            </a:r>
            <a:r>
              <a:rPr lang="en-US" sz="2000" dirty="0" smtClean="0">
                <a:latin typeface="Georgia" pitchFamily="18" charset="0"/>
              </a:rPr>
              <a:t>Web of Science</a:t>
            </a:r>
            <a:r>
              <a:rPr lang="uk-UA" sz="2000" dirty="0" smtClean="0">
                <a:latin typeface="Georgia" pitchFamily="18" charset="0"/>
              </a:rPr>
              <a:t>»</a:t>
            </a:r>
            <a:endParaRPr lang="uk-UA" sz="2000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34" y="1700808"/>
            <a:ext cx="3102680" cy="231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5910" y="4184842"/>
            <a:ext cx="3844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 err="1" smtClean="0">
                <a:latin typeface="Georgia" pitchFamily="18" charset="0"/>
              </a:rPr>
              <a:t>Інфомаційно-бібліографічний</a:t>
            </a:r>
            <a:endParaRPr lang="uk-UA" sz="2000" dirty="0" smtClean="0">
              <a:latin typeface="Georgia" pitchFamily="18" charset="0"/>
            </a:endParaRPr>
          </a:p>
          <a:p>
            <a:pPr algn="ctr"/>
            <a:r>
              <a:rPr lang="uk-UA" sz="2000" dirty="0" smtClean="0">
                <a:latin typeface="Georgia" pitchFamily="18" charset="0"/>
              </a:rPr>
              <a:t> бюлетень</a:t>
            </a:r>
            <a:endParaRPr lang="uk-UA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116632"/>
            <a:ext cx="8784976" cy="1143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Власні  електронні  ресурси</a:t>
            </a:r>
            <a:b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</a:b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 бібліотеки ЧНУ ім. Петра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</a:rPr>
              <a:t>Могили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4464496" cy="256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86300" y="1784467"/>
            <a:ext cx="277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hlinkClick r:id="rId3"/>
              </a:rPr>
              <a:t>Бази даних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науково-навчальної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літератури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факультетів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та інститутів</a:t>
            </a:r>
            <a:endParaRPr lang="uk-UA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3881"/>
            <a:ext cx="2383312" cy="320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143188" y="4869160"/>
            <a:ext cx="37790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hlinkClick r:id="rId5"/>
              </a:rPr>
              <a:t>Перелік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hlinkClick r:id="rId5"/>
              </a:rPr>
              <a:t>ресурсів,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hlinkClick r:id="rId5"/>
              </a:rPr>
              <a:t>сервісів,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пошукових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систем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та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баз даних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відкритого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 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доступу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до наукової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</a:rPr>
              <a:t>інформації</a:t>
            </a:r>
            <a:endParaRPr lang="uk-UA" sz="2000" dirty="0">
              <a:solidFill>
                <a:schemeClr val="tx1">
                  <a:lumMod val="9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6">
  <a:themeElements>
    <a:clrScheme name="sample_dark 3">
      <a:dk1>
        <a:srgbClr val="281472"/>
      </a:dk1>
      <a:lt1>
        <a:srgbClr val="FFFFFF"/>
      </a:lt1>
      <a:dk2>
        <a:srgbClr val="2B64D5"/>
      </a:dk2>
      <a:lt2>
        <a:srgbClr val="F0F7BD"/>
      </a:lt2>
      <a:accent1>
        <a:srgbClr val="B2B838"/>
      </a:accent1>
      <a:accent2>
        <a:srgbClr val="E68B30"/>
      </a:accent2>
      <a:accent3>
        <a:srgbClr val="ACB8E7"/>
      </a:accent3>
      <a:accent4>
        <a:srgbClr val="DADADA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0F4334"/>
        </a:dk1>
        <a:lt1>
          <a:srgbClr val="FFFFFF"/>
        </a:lt1>
        <a:dk2>
          <a:srgbClr val="2C7F92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ACC0C7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281472"/>
        </a:dk1>
        <a:lt1>
          <a:srgbClr val="FFFFFF"/>
        </a:lt1>
        <a:dk2>
          <a:srgbClr val="2B64D5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ACB8E7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783</Words>
  <Application>Microsoft Office PowerPoint</Application>
  <PresentationFormat>Экран (4:3)</PresentationFormat>
  <Paragraphs>140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1_6</vt:lpstr>
      <vt:lpstr>Інтегрований пошук  наукової інформації:  використання власних ресурсів та ресурсів вільного доступу</vt:lpstr>
      <vt:lpstr>Власні  матеріальні  ресурси бібліотеки ЧНУ ім. Петра Могили</vt:lpstr>
      <vt:lpstr>Власні  електронні  ресурси  бібліотеки ЧНУ ім. Петра Могили</vt:lpstr>
      <vt:lpstr>Презентация PowerPoint</vt:lpstr>
      <vt:lpstr>Електронний репозитарій  КРС ЧНУ ім. Петра Могили https://krs.chmnu.edu.ua  </vt:lpstr>
      <vt:lpstr>Електронний каталог АБІС  УФД/Бібліотека </vt:lpstr>
      <vt:lpstr>Бази даних фахових періодичних видань за спеціальностями</vt:lpstr>
      <vt:lpstr>Власні  електронні  ресурси  бібліотеки ЧНУ ім. Петра Могили</vt:lpstr>
      <vt:lpstr>Власні  електронні  ресурси  бібліотеки ЧНУ ім. Петра Могили</vt:lpstr>
      <vt:lpstr>Презентация PowerPoint</vt:lpstr>
      <vt:lpstr>Ресурси та сервіси відкритого доступу</vt:lpstr>
      <vt:lpstr>Ресурси та сервіси вільного доступу</vt:lpstr>
      <vt:lpstr>Ресурси та сервіси вільного доступу</vt:lpstr>
      <vt:lpstr>Ресурси та сервіси вільного доступу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54</cp:revision>
  <dcterms:created xsi:type="dcterms:W3CDTF">2024-03-19T06:46:29Z</dcterms:created>
  <dcterms:modified xsi:type="dcterms:W3CDTF">2024-04-01T08:03:49Z</dcterms:modified>
</cp:coreProperties>
</file>