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359" r:id="rId2"/>
    <p:sldId id="277" r:id="rId3"/>
    <p:sldId id="315" r:id="rId4"/>
    <p:sldId id="360" r:id="rId5"/>
    <p:sldId id="371" r:id="rId6"/>
    <p:sldId id="356" r:id="rId7"/>
    <p:sldId id="373" r:id="rId8"/>
    <p:sldId id="366" r:id="rId9"/>
    <p:sldId id="367" r:id="rId10"/>
    <p:sldId id="363" r:id="rId11"/>
    <p:sldId id="368" r:id="rId12"/>
    <p:sldId id="364" r:id="rId13"/>
    <p:sldId id="369" r:id="rId14"/>
    <p:sldId id="365" r:id="rId15"/>
    <p:sldId id="370" r:id="rId16"/>
    <p:sldId id="372" r:id="rId17"/>
    <p:sldId id="294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0000"/>
    <a:srgbClr val="4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19" autoAdjust="0"/>
    <p:restoredTop sz="91474" autoAdjust="0"/>
  </p:normalViewPr>
  <p:slideViewPr>
    <p:cSldViewPr>
      <p:cViewPr varScale="1">
        <p:scale>
          <a:sx n="100" d="100"/>
          <a:sy n="100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23818-EBD0-4D79-B6D3-24613E89230F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707EB-E42E-4FD6-AAE4-EAE20EB83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291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707EB-E42E-4FD6-AAE4-EAE20EB83A37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402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707EB-E42E-4FD6-AAE4-EAE20EB83A37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426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2145-19#n185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su.com.ua/volume-24" TargetMode="External"/><Relationship Id="rId4" Type="http://schemas.openxmlformats.org/officeDocument/2006/relationships/hyperlink" Target="https://zakon.rada.gov.ua/laws/show/2145-19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il-journal.com/index.php/journal/article/view/1107/969" TargetMode="External"/><Relationship Id="rId2" Type="http://schemas.openxmlformats.org/officeDocument/2006/relationships/hyperlink" Target="https://il-journal.com/index.php/journal/article/view/1107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_____________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19" y="188641"/>
            <a:ext cx="8568953" cy="158417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br>
              <a:rPr lang="uk-UA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Бібліографічне оформлення джерел інформації </a:t>
            </a:r>
            <a:endParaRPr lang="ru-RU" sz="3800" dirty="0">
              <a:solidFill>
                <a:srgbClr val="7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72419" y="5464142"/>
            <a:ext cx="4752528" cy="126188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b="1" i="1" dirty="0">
                <a:solidFill>
                  <a:srgbClr val="420000"/>
                </a:solidFill>
                <a:latin typeface="Times New Roman" pitchFamily="18" charset="0"/>
                <a:cs typeface="Times New Roman" pitchFamily="18" charset="0"/>
              </a:rPr>
              <a:t>Завідуюча інформаційно-бібліографічним відділом </a:t>
            </a:r>
            <a:r>
              <a:rPr lang="en-US" sz="2000" b="1" i="1" dirty="0">
                <a:solidFill>
                  <a:srgbClr val="42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i="1" dirty="0">
                <a:solidFill>
                  <a:srgbClr val="42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i="1" dirty="0">
                <a:solidFill>
                  <a:srgbClr val="420000"/>
                </a:solidFill>
                <a:latin typeface="Times New Roman" pitchFamily="18" charset="0"/>
                <a:cs typeface="Times New Roman" pitchFamily="18" charset="0"/>
              </a:rPr>
              <a:t>Наукової бібліотеки ЧНУ ім.</a:t>
            </a:r>
            <a:r>
              <a:rPr lang="en-US" b="1" i="1" dirty="0">
                <a:solidFill>
                  <a:srgbClr val="42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solidFill>
                  <a:srgbClr val="420000"/>
                </a:solidFill>
                <a:latin typeface="Times New Roman" pitchFamily="18" charset="0"/>
                <a:cs typeface="Times New Roman" pitchFamily="18" charset="0"/>
              </a:rPr>
              <a:t>Петра Могили </a:t>
            </a:r>
            <a:r>
              <a:rPr lang="uk-UA" sz="2000" b="1" i="1" dirty="0" err="1">
                <a:solidFill>
                  <a:srgbClr val="420000"/>
                </a:solidFill>
                <a:latin typeface="Times New Roman" pitchFamily="18" charset="0"/>
                <a:cs typeface="Times New Roman" pitchFamily="18" charset="0"/>
              </a:rPr>
              <a:t>Болдуреску</a:t>
            </a:r>
            <a:r>
              <a:rPr lang="uk-UA" sz="2000" b="1" i="1" dirty="0">
                <a:solidFill>
                  <a:srgbClr val="420000"/>
                </a:solidFill>
                <a:latin typeface="Times New Roman" pitchFamily="18" charset="0"/>
                <a:cs typeface="Times New Roman" pitchFamily="18" charset="0"/>
              </a:rPr>
              <a:t> Лілія Павлівна</a:t>
            </a:r>
            <a:endParaRPr lang="ru-RU" sz="2000" b="1" i="1" dirty="0">
              <a:solidFill>
                <a:srgbClr val="42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Перелік навчальної літератури, рекомендованої Міністерством освіти і науки  України для використання у закладах освіти у 2020/2021 навчальному році –  Офіційний сайт відділу освіти, культури, молоді та спорту Красилівської Р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419" y="1916832"/>
            <a:ext cx="4752528" cy="345638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pic>
        <p:nvPicPr>
          <p:cNvPr id="1026" name="Picture 2" descr="ПАН БІБЛІОТЕКАР: Cписок літератури за новими вимогами ДСТУ 8302:20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6832"/>
            <a:ext cx="3744416" cy="3810616"/>
          </a:xfrm>
          <a:prstGeom prst="rect">
            <a:avLst/>
          </a:prstGeom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5765028"/>
            <a:ext cx="3744417" cy="960998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43624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62729"/>
            <a:ext cx="8928992" cy="66479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uk-UA" sz="28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під редакцією: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Український правопис / </a:t>
            </a:r>
            <a:r>
              <a:rPr lang="uk-UA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ед</a:t>
            </a:r>
            <a:r>
              <a:rPr lang="uk-UA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Є. І.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Мазніченко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Н. М. Максименко, К. С. Чайка ; Нац. акад. наук України ; Ін-т мовознавства ім. О. О. Потебні ; Ін-т укр. мови. Київ : Наук. думка, 2007. 288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с.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uk-UA" sz="24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Мазніченко</a:t>
            </a:r>
            <a:r>
              <a:rPr lang="uk-UA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Є. І., Максименко Н. М., Чайка К. С</a:t>
            </a:r>
            <a:r>
              <a:rPr lang="uk-UA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Український правопис / Нац. акад. наук України ; Ін-т мовознавства ім. О. О. Потебні ; Ін-т укр. мови. Київ : Наук. думка, 2007.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288 с.</a:t>
            </a:r>
          </a:p>
          <a:p>
            <a:endParaRPr lang="uk-UA" sz="2000" b="1" dirty="0">
              <a:solidFill>
                <a:srgbClr val="7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uk-UA" sz="28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під упорядкуванням: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Миколаївська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Могилянка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: становлення та розвиток : до 25-річчя від дня заснування ЧНУ ім. Петра Могили :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анот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бібліогр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покажч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/ </a:t>
            </a:r>
            <a:r>
              <a:rPr lang="uk-UA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клад. :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Л. П.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Болдуреску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О. Г. Краснова, О. О.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Федорчук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; ред. Г. М.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Петроченко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Мик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олаїв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: Вид-во ЧНУ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Петра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Могили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2020. 208 с.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uk-UA" sz="24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Болдуреску</a:t>
            </a:r>
            <a:r>
              <a:rPr lang="uk-UA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Л. П.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Краснова </a:t>
            </a:r>
            <a:r>
              <a:rPr lang="uk-UA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О. Г.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Федорчук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О. О.</a:t>
            </a:r>
            <a:r>
              <a:rPr lang="uk-UA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Миколаївська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Могилянка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становлення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: до 25-річчя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дня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заснування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ЧНУ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Петра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Могили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анот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бібліогр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покажч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/ Ред. Г. М. Петроченко.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Миколаїв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: Вид-во ЧНУ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Петра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Могили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2020. 208 с.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93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5"/>
            <a:ext cx="8352928" cy="60631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br>
              <a:rPr lang="uk-UA" sz="32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uk-UA" sz="36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багатотомне </a:t>
            </a:r>
            <a:r>
              <a:rPr lang="uk-UA" sz="3600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видання:</a:t>
            </a:r>
            <a:endParaRPr lang="ru-RU" sz="3600" dirty="0">
              <a:solidFill>
                <a:srgbClr val="7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Шевченківська енциклопедія : в 6 т.</a:t>
            </a:r>
            <a:r>
              <a:rPr lang="uk-UA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Т. 6. : Т-Я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Ред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. М. Г.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Жулинський ; НАН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України, Ін-т літ. ім. Т. Г.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Шевченка.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Київ, 2015. 1120 с. : 802 іл.                                                     </a:t>
            </a:r>
            <a:br>
              <a:rPr lang="uk-UA" sz="3200" dirty="0">
                <a:latin typeface="Times New Roman" pitchFamily="18" charset="0"/>
                <a:cs typeface="Times New Roman" pitchFamily="18" charset="0"/>
              </a:rPr>
            </a:b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uk-UA" sz="32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uk-UA" sz="3200" b="1" dirty="0" smtClean="0"/>
              <a:t> </a:t>
            </a:r>
            <a:r>
              <a:rPr lang="uk-UA" sz="3200" dirty="0" smtClean="0"/>
              <a:t> </a:t>
            </a:r>
            <a:r>
              <a:rPr lang="uk-UA" sz="3200" dirty="0"/>
              <a:t/>
            </a:r>
            <a:br>
              <a:rPr lang="uk-UA" sz="3200" dirty="0"/>
            </a:b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Шевченківська енциклопедія : в 6 т. /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Ред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. М. Г.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Жулинський ; НАН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України, Ін-т літ. ім. Т. Г.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Шевченка.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Київ, 2015. </a:t>
            </a:r>
            <a:r>
              <a:rPr lang="uk-UA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Т. 6. : Т-Я.</a:t>
            </a:r>
            <a:r>
              <a:rPr lang="uk-UA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1120 с. : 802 іл.</a:t>
            </a:r>
            <a:endParaRPr lang="uk-UA" sz="3200" b="1" dirty="0">
              <a:solidFill>
                <a:srgbClr val="7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242" y="5517232"/>
            <a:ext cx="1800200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14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568952" cy="64940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b="1" dirty="0" err="1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серіальне</a:t>
            </a:r>
            <a:r>
              <a:rPr lang="uk-UA" sz="28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видання, </a:t>
            </a:r>
            <a:r>
              <a:rPr lang="uk-UA" sz="28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перевидання, </a:t>
            </a:r>
            <a:r>
              <a:rPr lang="uk-UA" sz="2800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доповнене та </a:t>
            </a:r>
            <a:endParaRPr lang="uk-UA" sz="2800" b="1" dirty="0" smtClean="0">
              <a:solidFill>
                <a:srgbClr val="7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                           виправлене</a:t>
            </a:r>
            <a:r>
              <a:rPr lang="uk-UA" sz="2800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Косарєва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Г. С., Полуектова А. Ю. Методичні вказівки до написання кваліфікаційних робіт з української філології для студентів другого (магістерського) рівня освіти денної та заочної форм навчання, 03 «Гуманітарні науки» 035 «Філологія». </a:t>
            </a:r>
            <a:r>
              <a:rPr lang="uk-UA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вид., випр. та </a:t>
            </a:r>
            <a:r>
              <a:rPr lang="uk-UA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допов</a:t>
            </a:r>
            <a:r>
              <a:rPr lang="uk-UA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Миколаїв : Вид-во ЧНУ ім. Петра Могили, 2018. 40 с. </a:t>
            </a:r>
            <a:r>
              <a:rPr lang="uk-UA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(Методична серія ; вип. 261</a:t>
            </a:r>
            <a:r>
              <a:rPr lang="uk-UA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uk-UA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      матеріали </a:t>
            </a:r>
            <a:r>
              <a:rPr lang="uk-UA" sz="2800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конференцій, з’їздів, конгресів: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Мовознавство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доп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. та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повідомл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Міжнар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когр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. україністів / </a:t>
            </a:r>
            <a:r>
              <a:rPr lang="uk-UA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ед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. В.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Німчук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. Київ : Пульсари, 2002. 420 с.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3" y="5877272"/>
            <a:ext cx="2016225" cy="877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831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4449" y="332656"/>
            <a:ext cx="8568952" cy="61247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36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частина книги, стаття </a:t>
            </a:r>
            <a:r>
              <a:rPr lang="uk-UA" sz="3600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із </a:t>
            </a:r>
            <a:r>
              <a:rPr lang="uk-UA" sz="36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збірника або         </a:t>
            </a:r>
            <a:br>
              <a:rPr lang="uk-UA" sz="36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                          журналу:</a:t>
            </a:r>
            <a:r>
              <a:rPr lang="uk-UA" sz="32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Шинкарук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В. Проблема модальності в сучасній українській мові. </a:t>
            </a:r>
            <a:r>
              <a:rPr lang="uk-UA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Мовознавство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доп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. та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повідомл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Міжнар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когр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. україністів / ред. В.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Німчук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. Київ : Пульсари, 2002. </a:t>
            </a:r>
            <a:r>
              <a:rPr lang="uk-UA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С. 63–69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uk-UA" sz="3200" dirty="0">
                <a:latin typeface="Times New Roman" pitchFamily="18" charset="0"/>
                <a:cs typeface="Times New Roman" pitchFamily="18" charset="0"/>
              </a:rPr>
            </a:b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dirty="0">
                <a:latin typeface="Times New Roman" pitchFamily="18" charset="0"/>
                <a:cs typeface="Times New Roman" pitchFamily="18" charset="0"/>
              </a:rPr>
            </a:br>
            <a:endParaRPr lang="uk-UA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Єлісєєва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С. В. Труднощі перекладу аудіовізуального контенту. </a:t>
            </a:r>
            <a:r>
              <a:rPr lang="uk-UA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Новітня філологія</a:t>
            </a:r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2017. </a:t>
            </a:r>
            <a:r>
              <a:rPr lang="uk-UA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Вип. 53. С. 75–82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15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0"/>
            <a:ext cx="8784976" cy="66787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sz="32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законодавчі</a:t>
            </a:r>
            <a:r>
              <a:rPr lang="uk-UA" sz="3200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, нормативні документи:</a:t>
            </a:r>
            <a:endParaRPr lang="ru-RU" sz="3200" dirty="0">
              <a:solidFill>
                <a:srgbClr val="7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Про освіту : Закон України від 05.09.2017 р. № 2145-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Голос України</a:t>
            </a:r>
            <a:r>
              <a:rPr lang="uk-UA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2017.  № 178–179. 27 верес. С. 10–22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uk-UA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br>
              <a:rPr lang="uk-UA" sz="3200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uk-UA" sz="32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архівні </a:t>
            </a:r>
            <a:r>
              <a:rPr lang="uk-UA" sz="3200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документи: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Наукове товариство ім. Т. Г. Шевченка. </a:t>
            </a: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ЦДІА </a:t>
            </a:r>
            <a:r>
              <a:rPr lang="uk-UA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України. Ф. 4703. </a:t>
            </a:r>
            <a:r>
              <a:rPr lang="uk-UA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</a:t>
            </a:r>
            <a:r>
              <a:rPr lang="uk-UA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3. </a:t>
            </a:r>
            <a:r>
              <a:rPr lang="uk-UA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Спр</a:t>
            </a:r>
            <a:r>
              <a:rPr lang="uk-UA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23. Арк. 45-49.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dirty="0"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(ЦДІА України - Центральний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державний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історичнй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архів України, м.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8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424936" cy="626469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uk-UA" sz="98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98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uk-UA" sz="98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uk-UA" sz="100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електронні </a:t>
            </a:r>
            <a:r>
              <a:rPr lang="uk-UA" sz="10000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ресурси:</a:t>
            </a:r>
            <a:r>
              <a:rPr lang="uk-UA" sz="6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</a:p>
          <a:p>
            <a:pPr marL="0" indent="0">
              <a:buNone/>
            </a:pPr>
            <a:r>
              <a:rPr lang="uk-UA" sz="8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uk-UA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веб-сайти, повний опис:</a:t>
            </a:r>
            <a:endParaRPr lang="en-US" sz="8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 вищу освіту : Закон України № </a:t>
            </a: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2145-</a:t>
            </a:r>
            <a:r>
              <a:rPr lang="en-US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uk-UA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від 5 верес. 2017 р., </a:t>
            </a:r>
            <a:r>
              <a:rPr lang="ru-RU" sz="8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чинний</a:t>
            </a:r>
            <a:r>
              <a:rPr lang="uk-UA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8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Верховна Рада України. Законодавство України</a:t>
            </a:r>
            <a:r>
              <a:rPr lang="uk-UA" sz="8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8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сайт</a:t>
            </a:r>
            <a:r>
              <a:rPr lang="uk-UA" sz="8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Київ,1994–2023. </a:t>
            </a:r>
            <a:r>
              <a:rPr lang="en-US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80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</a:t>
            </a:r>
            <a:r>
              <a:rPr lang="ru-RU" sz="80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en-US" sz="8000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zakon</a:t>
            </a:r>
            <a:r>
              <a:rPr lang="ru-RU" sz="80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8000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rada</a:t>
            </a:r>
            <a:r>
              <a:rPr lang="ru-RU" sz="80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8000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gov</a:t>
            </a:r>
            <a:r>
              <a:rPr lang="ru-RU" sz="80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8000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ua</a:t>
            </a:r>
            <a:r>
              <a:rPr lang="ru-RU" sz="80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en-US" sz="80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laws</a:t>
            </a:r>
            <a:r>
              <a:rPr lang="ru-RU" sz="80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en-US" sz="80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show</a:t>
            </a:r>
            <a:r>
              <a:rPr lang="ru-RU" sz="80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/2145-19#</a:t>
            </a:r>
            <a:r>
              <a:rPr lang="en-US" sz="80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n</a:t>
            </a:r>
            <a:r>
              <a:rPr lang="ru-RU" sz="80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1854</a:t>
            </a:r>
            <a:r>
              <a:rPr lang="uk-UA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(дата звернення 15.09.2023).</a:t>
            </a:r>
          </a:p>
          <a:p>
            <a:pPr marL="0" indent="0">
              <a:buNone/>
            </a:pPr>
            <a:r>
              <a:rPr lang="uk-UA" sz="8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uk-UA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скорочений:</a:t>
            </a:r>
            <a:r>
              <a:rPr lang="uk-UA" sz="8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8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 вищу освіту : Закон України № </a:t>
            </a: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2145-</a:t>
            </a:r>
            <a:r>
              <a:rPr lang="en-US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uk-UA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від 5 верес. 2017 р., </a:t>
            </a:r>
            <a:r>
              <a:rPr lang="ru-RU" sz="8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чинний</a:t>
            </a: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8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Верховна Рада України. Законодавство України</a:t>
            </a:r>
            <a:r>
              <a:rPr lang="uk-UA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80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https</a:t>
            </a:r>
            <a:r>
              <a:rPr lang="ru-RU" sz="80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en-US" sz="8000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zakon</a:t>
            </a:r>
            <a:r>
              <a:rPr lang="ru-RU" sz="80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8000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rada</a:t>
            </a:r>
            <a:r>
              <a:rPr lang="ru-RU" sz="80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8000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gov</a:t>
            </a:r>
            <a:r>
              <a:rPr lang="ru-RU" sz="80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8000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ua</a:t>
            </a:r>
            <a:r>
              <a:rPr lang="ru-RU" sz="80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en-US" sz="80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laws</a:t>
            </a:r>
            <a:r>
              <a:rPr lang="ru-RU" sz="80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en-US" sz="80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show</a:t>
            </a:r>
            <a:r>
              <a:rPr lang="ru-RU" sz="80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/2145-19#</a:t>
            </a:r>
            <a:r>
              <a:rPr lang="en-US" sz="80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n</a:t>
            </a:r>
            <a:r>
              <a:rPr lang="ru-RU" sz="80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1854</a:t>
            </a:r>
            <a:r>
              <a:rPr lang="uk-UA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(дата звернення 15.09.2023).</a:t>
            </a:r>
            <a:endParaRPr lang="ru-RU" sz="8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</a:t>
            </a:r>
            <a:br>
              <a:rPr lang="uk-UA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повний опис:</a:t>
            </a:r>
          </a:p>
          <a:p>
            <a:pPr marL="0" indent="0">
              <a:buNone/>
            </a:pPr>
            <a:r>
              <a:rPr lang="ru-RU" sz="8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Енциклопедія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Т. 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 : </a:t>
            </a: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«О» 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8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uk-UA" sz="8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-сайт</a:t>
            </a:r>
            <a:r>
              <a:rPr lang="uk-UA" sz="8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 Ред. : </a:t>
            </a: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М</a:t>
            </a: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Дзюба, А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І</a:t>
            </a: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8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Жуковський</a:t>
            </a: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М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Г</a:t>
            </a: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 Железняк та </a:t>
            </a:r>
            <a:r>
              <a:rPr lang="ru-RU" sz="8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.; НАН </a:t>
            </a:r>
            <a:r>
              <a:rPr lang="ru-RU" sz="8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НТШ. </a:t>
            </a:r>
            <a:r>
              <a:rPr lang="ru-RU" sz="8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8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-т </a:t>
            </a:r>
            <a:r>
              <a:rPr lang="ru-RU" sz="8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енциклоп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8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Дослідж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НАН </a:t>
            </a:r>
            <a:r>
              <a:rPr lang="ru-RU" sz="8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2022. </a:t>
            </a:r>
            <a:r>
              <a:rPr lang="en-US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https://</a:t>
            </a:r>
            <a:r>
              <a:rPr lang="en-US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esu.com.ua/volume-24</a:t>
            </a:r>
            <a:r>
              <a:rPr lang="uk-UA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(дата </a:t>
            </a:r>
            <a:r>
              <a:rPr lang="ru-RU" sz="8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звернення</a:t>
            </a: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.09. 202</a:t>
            </a:r>
            <a:r>
              <a:rPr lang="uk-UA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uk-UA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uk-UA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скорочений:</a:t>
            </a:r>
            <a:br>
              <a:rPr lang="uk-UA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8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8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Енциклопедія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Т. 24 : «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О». </a:t>
            </a:r>
            <a:r>
              <a:rPr lang="en-US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https://esu.com.ua/volume-24</a:t>
            </a:r>
            <a:r>
              <a:rPr lang="uk-UA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(дата </a:t>
            </a:r>
            <a:r>
              <a:rPr lang="ru-RU" sz="8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звернення</a:t>
            </a: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.09. 202</a:t>
            </a:r>
            <a:r>
              <a:rPr lang="uk-UA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5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98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98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</a:t>
            </a:r>
          </a:p>
          <a:p>
            <a:pPr marL="0" indent="0">
              <a:buNone/>
            </a:pPr>
            <a:r>
              <a:rPr lang="uk-UA" sz="9800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98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uk-UA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endParaRPr lang="ru-RU" sz="3100" dirty="0">
              <a:solidFill>
                <a:srgbClr val="7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68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63915"/>
            <a:ext cx="81906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br>
              <a:rPr lang="uk-UA" sz="36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uk-UA" sz="28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Стаття </a:t>
            </a:r>
            <a:r>
              <a:rPr lang="uk-UA" sz="2800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28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електронного журналу: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Михайлова Т</a:t>
            </a:r>
            <a:r>
              <a:rPr lang="uk-UA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До проблеми національної ідентичності в </a:t>
            </a:r>
            <a:r>
              <a:rPr lang="uk-UA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самвидавних</a:t>
            </a:r>
            <a:r>
              <a:rPr lang="uk-UA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текстах Василя Стуса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Слово і </a:t>
            </a:r>
            <a:r>
              <a:rPr lang="uk-UA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час : </a:t>
            </a:r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2023. № 4. </a:t>
            </a:r>
            <a:r>
              <a:rPr lang="es-E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ULR </a:t>
            </a:r>
            <a:r>
              <a:rPr lang="uk-UA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2400" u="sng" dirty="0">
                <a:latin typeface="Times New Roman" pitchFamily="18" charset="0"/>
                <a:cs typeface="Times New Roman" pitchFamily="18" charset="0"/>
                <a:hlinkClick r:id="rId2"/>
              </a:rPr>
              <a:t>https://il-journal.com/index.php/journal/article/view/1107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дата звернення 15.09.2023)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Та сама 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таття у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PDF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-форматі 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вільному доступі:</a:t>
            </a:r>
            <a:b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Михайлова Т. До проблеми національної ідентичності в </a:t>
            </a:r>
            <a:r>
              <a:rPr lang="uk-UA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самвидавних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текстах Василя Стуса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ULR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2400" u="sng" dirty="0">
                <a:latin typeface="Times New Roman" pitchFamily="18" charset="0"/>
                <a:cs typeface="Times New Roman" pitchFamily="18" charset="0"/>
                <a:hlinkClick r:id="rId3"/>
              </a:rPr>
              <a:t>https://</a:t>
            </a:r>
            <a:r>
              <a:rPr lang="es-ES" sz="24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il-journal.com/index.php/journal/article/view/1107/969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(дата </a:t>
            </a:r>
            <a:r>
              <a:rPr lang="uk-UA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звернення 15.09.2023)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rgbClr val="7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77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Скорочення слів і словосполучень в наукових роботах </a:t>
            </a:r>
            <a:endParaRPr lang="ru-RU" sz="2800" b="1" dirty="0">
              <a:solidFill>
                <a:srgbClr val="7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1256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endParaRPr lang="uk-UA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ДСТУ 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3582:2013 </a:t>
            </a:r>
            <a:r>
              <a:rPr lang="uk-UA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«Бібліографічний опис. Скорочення слів  і словосполучень </a:t>
            </a:r>
            <a:r>
              <a:rPr lang="uk-UA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українською мовою</a:t>
            </a:r>
            <a:r>
              <a:rPr lang="uk-UA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Загальні вимоги та правила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ДСТУ 6095:2009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стандартів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бібліотечної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видавничої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Правила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скорочення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заголовків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заголовках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публікацій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ДСТУ 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7093:2009 </a:t>
            </a:r>
            <a:r>
              <a:rPr lang="uk-UA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«Бібліографічний запис. Скорочення слів і словосполук, поданих </a:t>
            </a:r>
            <a:r>
              <a:rPr lang="uk-UA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іноземними європейськими </a:t>
            </a:r>
            <a:r>
              <a:rPr lang="uk-UA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мовами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/>
              <a:t/>
            </a:r>
            <a:br>
              <a:rPr lang="uk-UA" sz="2800" dirty="0"/>
            </a:br>
            <a:endParaRPr lang="ru-RU" sz="2800" dirty="0"/>
          </a:p>
        </p:txBody>
      </p:sp>
      <p:pic>
        <p:nvPicPr>
          <p:cNvPr id="7170" name="Picture 2" descr="C:\Users\library4\Desktop\АД\20180817-1170x7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77" b="95000" l="4103" r="9581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302" y="5950319"/>
            <a:ext cx="1872208" cy="963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59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6482" y="283779"/>
            <a:ext cx="8655997" cy="37856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6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Дякуємо за увагу!         </a:t>
            </a:r>
          </a:p>
          <a:p>
            <a:r>
              <a:rPr lang="uk-UA" sz="6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Успішних робіт!</a:t>
            </a:r>
            <a:endParaRPr lang="uk-UA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6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36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6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1" name="Picture 3" descr="C:\Users\library4\Desktop\АД\Без названия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82" y="2348880"/>
            <a:ext cx="8655998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457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24936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Академічна доброчесність             </a:t>
            </a:r>
            <a:endParaRPr lang="ru-RU" b="1" dirty="0">
              <a:solidFill>
                <a:srgbClr val="7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51520" y="1417638"/>
            <a:ext cx="8424936" cy="510770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«… сукупність етичних принципів та визначених законом правил, якими керуються учасники освітнього процесу під час навчання, викладання та провадження наукової діяльності з метою забезпечення довіри до результатів навчання та наукових досягнень».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r>
              <a:rPr lang="uk-UA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Закон України «Про освіту» (від 5.09.2017 р., ст. 42)</a:t>
            </a:r>
          </a:p>
        </p:txBody>
      </p:sp>
    </p:spTree>
    <p:extLst>
      <p:ext uri="{BB962C8B-B14F-4D97-AF65-F5344CB8AC3E}">
        <p14:creationId xmlns:p14="http://schemas.microsoft.com/office/powerpoint/2010/main" val="428067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129614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Дотримання академічної доброчесності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568952" cy="506916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самостійне</a:t>
            </a:r>
            <a:r>
              <a:rPr lang="uk-UA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виконання </a:t>
            </a:r>
            <a:r>
              <a:rPr lang="uk-UA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досліджень та навчальних завдань;</a:t>
            </a:r>
          </a:p>
          <a:p>
            <a:pPr marL="0" indent="0">
              <a:buNone/>
            </a:pPr>
            <a:r>
              <a:rPr lang="uk-UA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посилання</a:t>
            </a:r>
            <a:r>
              <a:rPr lang="uk-UA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джерела </a:t>
            </a:r>
            <a:r>
              <a:rPr lang="uk-UA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інформації;</a:t>
            </a:r>
          </a:p>
          <a:p>
            <a:pPr marL="0" indent="0">
              <a:buNone/>
            </a:pPr>
            <a:r>
              <a:rPr lang="uk-UA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дотримання </a:t>
            </a:r>
            <a:r>
              <a:rPr lang="uk-UA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 законодавства про </a:t>
            </a:r>
            <a:r>
              <a:rPr lang="uk-UA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авторське право і суміжні </a:t>
            </a:r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права</a:t>
            </a:r>
            <a:r>
              <a:rPr lang="uk-UA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uk-UA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надання </a:t>
            </a:r>
            <a:r>
              <a:rPr lang="uk-UA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достовірної інформації </a:t>
            </a:r>
            <a:r>
              <a:rPr lang="uk-UA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роботах.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6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98171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uk-UA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 marL="0" indent="0">
              <a:buNone/>
            </a:pPr>
            <a:r>
              <a:rPr lang="uk-UA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4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144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Список літератури наукової роботи -</a:t>
            </a:r>
          </a:p>
          <a:p>
            <a:pPr marL="0" indent="0">
              <a:buNone/>
            </a:pPr>
            <a:r>
              <a:rPr lang="ru-RU" sz="1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тематично</a:t>
            </a:r>
            <a:r>
              <a:rPr lang="ru-RU" sz="1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підібраний</a:t>
            </a:r>
            <a:r>
              <a:rPr lang="ru-RU" sz="1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систематизований</a:t>
            </a:r>
            <a:r>
              <a:rPr lang="ru-RU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використаної</a:t>
            </a:r>
            <a:r>
              <a:rPr lang="ru-RU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цифровими</a:t>
            </a:r>
            <a:r>
              <a:rPr lang="ru-RU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порядковими</a:t>
            </a:r>
            <a:r>
              <a:rPr lang="ru-RU" sz="1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номерами</a:t>
            </a:r>
            <a:br>
              <a:rPr lang="ru-RU" sz="1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200" dirty="0">
                <a:latin typeface="Times New Roman" pitchFamily="18" charset="0"/>
                <a:cs typeface="Times New Roman" pitchFamily="18" charset="0"/>
              </a:rPr>
            </a:br>
            <a:r>
              <a:rPr lang="uk-UA" sz="11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>
              <a:buFont typeface="Wingdings" pitchFamily="2" charset="2"/>
              <a:buChar char="v"/>
            </a:pPr>
            <a:r>
              <a:rPr lang="uk-UA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визначає ступінь фундаментальності дослідження;</a:t>
            </a:r>
          </a:p>
          <a:p>
            <a:pPr>
              <a:buFont typeface="Wingdings" pitchFamily="2" charset="2"/>
              <a:buChar char="v"/>
            </a:pPr>
            <a:r>
              <a:rPr lang="uk-UA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uk-UA" sz="1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підсумком вивченості конкретної теми</a:t>
            </a:r>
            <a:r>
              <a:rPr lang="uk-UA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sz="1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документально </a:t>
            </a:r>
            <a:r>
              <a:rPr lang="uk-UA" sz="1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підтверджує достовірність </a:t>
            </a:r>
            <a:br>
              <a:rPr lang="uk-UA" sz="1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і  точність цитованих матеріалів</a:t>
            </a:r>
            <a:r>
              <a:rPr lang="uk-UA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sz="1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1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вказуються</a:t>
            </a:r>
            <a:r>
              <a:rPr lang="ru-RU" sz="1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1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1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1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1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прочитані</a:t>
            </a:r>
            <a:r>
              <a:rPr lang="ru-RU" sz="1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1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1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переглянуті</a:t>
            </a:r>
            <a:r>
              <a:rPr lang="ru-RU" sz="1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проаналізовані</a:t>
            </a:r>
            <a:r>
              <a:rPr lang="ru-RU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бібліографічних</a:t>
            </a:r>
            <a:r>
              <a:rPr lang="ru-RU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описів</a:t>
            </a:r>
            <a:r>
              <a:rPr lang="ru-RU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endParaRPr lang="ru-RU" sz="1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u="sng" baseline="30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u="sng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074" name="Picture 2" descr="C:\Users\library4\Desktop\АД\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5333" l="10000" r="90000">
                        <a14:backgroundMark x1="27500" y1="82167" x2="27500" y2="82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013176"/>
            <a:ext cx="2035754" cy="1556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92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5516" y="0"/>
            <a:ext cx="8748972" cy="66633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err="1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36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групування</a:t>
            </a:r>
            <a:r>
              <a:rPr lang="ru-RU" sz="3600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err="1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3600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6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   у </a:t>
            </a:r>
            <a:r>
              <a:rPr lang="ru-RU" sz="3600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списках </a:t>
            </a:r>
            <a:r>
              <a:rPr lang="ru-RU" sz="3600" b="1" dirty="0" err="1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36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алфавітне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групування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(рекомендовано для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студентських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Мова </a:t>
            </a:r>
            <a:r>
              <a:rPr lang="uk-UA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запису – </a:t>
            </a:r>
            <a:r>
              <a:rPr lang="uk-UA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uk-UA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(33 літери):</a:t>
            </a:r>
            <a:endParaRPr lang="ru-RU" sz="2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Б В Г Ґ Д Е Є Ж З И І Ї Й К Л М Н О П Р С Т У Ф Х Ц Ч Ш Щ Ю Я Ь</a:t>
            </a:r>
            <a:b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Зведений</a:t>
            </a: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кириличний</a:t>
            </a:r>
            <a:r>
              <a:rPr lang="ru-RU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запис</a:t>
            </a:r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записи </a:t>
            </a:r>
            <a:r>
              <a:rPr lang="ru-RU" sz="23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складені</a:t>
            </a:r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двома</a:t>
            </a:r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3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мовами</a:t>
            </a:r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3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російська</a:t>
            </a:r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білоруська</a:t>
            </a:r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болгарська</a:t>
            </a:r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македонська</a:t>
            </a:r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(42 </a:t>
            </a:r>
            <a:r>
              <a:rPr lang="ru-RU" sz="23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літери</a:t>
            </a:r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Б В Г Ґ  Д Е Ё Є Ж З И І Ї  Й Ј К Л Љ М Н Њ О П Р С Т Ћ У Ф Х Ц Џ Ч Ш Щ Ъ Ы Ь Э Ю Я</a:t>
            </a:r>
          </a:p>
          <a:p>
            <a:endParaRPr lang="ru-RU" sz="2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Запис</a:t>
            </a:r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іноземними</a:t>
            </a:r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мовами</a:t>
            </a:r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розташовують</a:t>
            </a:r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латинською</a:t>
            </a:r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абеткою</a:t>
            </a:r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3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англійська</a:t>
            </a:r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угорська</a:t>
            </a:r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італійська</a:t>
            </a:r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німецька</a:t>
            </a:r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польська</a:t>
            </a:r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(26 </a:t>
            </a:r>
            <a:r>
              <a:rPr lang="ru-RU" sz="23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літер</a:t>
            </a:r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B C D I F G H I J K L M N O P Q R S T Y U W X V 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ru-RU" sz="2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01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680" y="253802"/>
            <a:ext cx="8162784" cy="1143000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        Поради щодо складання       </a:t>
            </a:r>
            <a:br>
              <a:rPr lang="uk-UA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                списку літератури</a:t>
            </a:r>
            <a:endParaRPr lang="ru-RU" b="1" dirty="0">
              <a:solidFill>
                <a:srgbClr val="7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Не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посилатися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«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Вікіпедію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сумнівні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Інтернет-сайти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ряд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перевидань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книги,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краще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посилатися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останнє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перевидання</a:t>
            </a:r>
            <a:r>
              <a:rPr lang="uk-UA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паперового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електронного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формуванні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списку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краще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надати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перевагу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паперовому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Уникайте застарілої літератури</a:t>
            </a:r>
            <a:r>
              <a:rPr lang="uk-UA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(хронологічні межі  5-7 років).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library4\Desktop\АД\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5667" l="10000" r="90000">
                        <a14:backgroundMark x1="25625" y1="86833" x2="25625" y2="86833"/>
                        <a14:backgroundMark x1="29500" y1="86000" x2="29500" y2="8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-171400"/>
            <a:ext cx="1944216" cy="188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library4\Desktop\АД\Тема № 2\малюнок олівець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655" b="99291" l="4969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9" y="5085184"/>
            <a:ext cx="86409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94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07843"/>
            <a:ext cx="84249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Приклади оформлення бібліографічних </a:t>
            </a:r>
            <a:r>
              <a:rPr lang="uk-UA" sz="32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       записів згідно </a:t>
            </a:r>
            <a:r>
              <a:rPr lang="uk-UA" sz="3200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ДСТУ </a:t>
            </a:r>
            <a:r>
              <a:rPr lang="uk-UA" sz="32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8302:2015</a:t>
            </a:r>
            <a:br>
              <a:rPr lang="uk-UA" sz="32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Автор. Назва 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підназва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/ Редактор ; Установи. 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Видання. Місце видання 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Видавництво, 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Рік видання. Сторінки. (Серія).</a:t>
            </a:r>
            <a:b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Назва 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підназва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Автори, Редактори, Укладачі, Перекладачі 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Установи. 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Видання. </a:t>
            </a:r>
            <a:r>
              <a:rPr lang="uk-UA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Місце видання 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Видавництво, </a:t>
            </a:r>
            <a:r>
              <a:rPr lang="uk-UA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Рік видання. Сторінки. 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Автор. 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Назва. </a:t>
            </a:r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Періодичне видання або збірник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Рік 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видання. № видання. С. 10-20.</a:t>
            </a:r>
            <a:b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Автор. Назва. </a:t>
            </a:r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Назва сайту або веб-ресурсу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Рік видання. № видання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URL:_____________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Дата звернення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9355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3" y="332656"/>
            <a:ext cx="8712968" cy="63709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b="1" dirty="0" smtClean="0"/>
              <a:t> </a:t>
            </a:r>
            <a:endParaRPr lang="uk-UA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800" b="1" dirty="0"/>
              <a:t> </a:t>
            </a:r>
            <a:r>
              <a:rPr lang="uk-UA" sz="2800" b="1" dirty="0" smtClean="0"/>
              <a:t>                        </a:t>
            </a:r>
            <a:r>
              <a:rPr lang="uk-UA" sz="32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uk-UA" sz="3200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автор:                                               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Пронкевич</a:t>
            </a:r>
            <a:r>
              <a:rPr lang="uk-UA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О. В.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«Нова драма» кінця ХІХ – початку ХХ ст. :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. для студентів філолог.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ф-тів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. Миколаїв : Вид-во ЧНУ ім. Петра Могили, 2013. 140 с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uk-UA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dirty="0"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uk-UA" sz="32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uk-UA" sz="3200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автори: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dirty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Береза І. Ю., </a:t>
            </a:r>
            <a:r>
              <a:rPr lang="uk-UA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Руссова</a:t>
            </a:r>
            <a:r>
              <a:rPr lang="uk-UA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В. М.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Історія української літератури (давня література) :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. Миколаїв : Вид-во ЧНУ ім. Петра Могили, 2011. 168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3200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dirty="0">
                <a:latin typeface="Times New Roman" pitchFamily="18" charset="0"/>
                <a:cs typeface="Times New Roman" pitchFamily="18" charset="0"/>
              </a:rPr>
            </a:b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3" y="5661248"/>
            <a:ext cx="1940475" cy="102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77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19" y="260648"/>
            <a:ext cx="8583989" cy="63248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uk-UA" sz="29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три </a:t>
            </a:r>
            <a:r>
              <a:rPr lang="uk-UA" sz="2900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автори:</a:t>
            </a:r>
            <a:r>
              <a:rPr lang="uk-UA" sz="29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9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9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Новікова</a:t>
            </a:r>
            <a:r>
              <a:rPr lang="ru-RU" sz="2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О. М.</a:t>
            </a:r>
            <a:r>
              <a:rPr lang="uk-UA" sz="2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Тулузакова</a:t>
            </a:r>
            <a:r>
              <a:rPr lang="ru-RU" sz="2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О. Г., </a:t>
            </a:r>
            <a:r>
              <a:rPr lang="ru-RU" sz="29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Штанденко</a:t>
            </a:r>
            <a:r>
              <a:rPr lang="ru-RU" sz="2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У. М</a:t>
            </a:r>
            <a:r>
              <a:rPr lang="ru-RU" sz="29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іноземна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до тесту.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Тренувальні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Середній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пос</a:t>
            </a:r>
            <a:r>
              <a:rPr lang="uk-UA" sz="2900" dirty="0" err="1">
                <a:latin typeface="Times New Roman" pitchFamily="18" charset="0"/>
                <a:cs typeface="Times New Roman" pitchFamily="18" charset="0"/>
              </a:rPr>
              <a:t>іб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Миколаїв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: Вид-во ЧНУ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Петра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Могили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2017. 332 с.</a:t>
            </a:r>
            <a:r>
              <a:rPr lang="uk-UA" sz="2900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2900" b="1" dirty="0" smtClean="0">
              <a:solidFill>
                <a:srgbClr val="7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900" b="1" dirty="0">
              <a:solidFill>
                <a:srgbClr val="7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9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                  чотири </a:t>
            </a:r>
            <a:r>
              <a:rPr lang="uk-UA" sz="2900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і більше авторів:</a:t>
            </a:r>
            <a:r>
              <a:rPr lang="uk-UA" sz="2900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900" dirty="0">
                <a:latin typeface="Times New Roman" pitchFamily="18" charset="0"/>
                <a:cs typeface="Times New Roman" pitchFamily="18" charset="0"/>
              </a:rPr>
            </a:br>
            <a:r>
              <a:rPr lang="ru-RU" sz="29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Онтологія</a:t>
            </a:r>
            <a:r>
              <a:rPr lang="ru-RU" sz="2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2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9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sz="2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комунікативних</a:t>
            </a:r>
            <a:r>
              <a:rPr lang="ru-RU" sz="2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монографія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/ Н. В.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Яблоновська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А. Л. Татаренко, О. В.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Пронкевич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ред. О. В.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Пронкевич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Миколаїв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: Вид-во ЧДУ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Петра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Могили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2016. 284 с.</a:t>
            </a:r>
          </a:p>
          <a:p>
            <a:endParaRPr lang="ru-RU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661248"/>
            <a:ext cx="1988657" cy="1196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532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8092</TotalTime>
  <Words>294</Words>
  <Application>Microsoft Office PowerPoint</Application>
  <PresentationFormat>Экран (4:3)</PresentationFormat>
  <Paragraphs>82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Остин</vt:lpstr>
      <vt:lpstr>               Бібліографічне оформлення джерел інформації </vt:lpstr>
      <vt:lpstr>Академічна доброчесність             </vt:lpstr>
      <vt:lpstr>    Дотримання академічної доброчесності </vt:lpstr>
      <vt:lpstr>Презентация PowerPoint</vt:lpstr>
      <vt:lpstr>Презентация PowerPoint</vt:lpstr>
      <vt:lpstr>         Поради щодо складання                         списку літератури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Скорочення слів і словосполучень в наукових роботах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Library4</dc:creator>
  <cp:lastModifiedBy>User</cp:lastModifiedBy>
  <cp:revision>363</cp:revision>
  <dcterms:created xsi:type="dcterms:W3CDTF">2020-06-11T11:30:49Z</dcterms:created>
  <dcterms:modified xsi:type="dcterms:W3CDTF">2023-10-31T07:05:20Z</dcterms:modified>
</cp:coreProperties>
</file>