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24"/>
  </p:notesMasterIdLst>
  <p:sldIdLst>
    <p:sldId id="256" r:id="rId2"/>
    <p:sldId id="257" r:id="rId3"/>
    <p:sldId id="289" r:id="rId4"/>
    <p:sldId id="288" r:id="rId5"/>
    <p:sldId id="305" r:id="rId6"/>
    <p:sldId id="290" r:id="rId7"/>
    <p:sldId id="291" r:id="rId8"/>
    <p:sldId id="306" r:id="rId9"/>
    <p:sldId id="265" r:id="rId10"/>
    <p:sldId id="292" r:id="rId11"/>
    <p:sldId id="294" r:id="rId12"/>
    <p:sldId id="295" r:id="rId13"/>
    <p:sldId id="296" r:id="rId14"/>
    <p:sldId id="297" r:id="rId15"/>
    <p:sldId id="307" r:id="rId16"/>
    <p:sldId id="298" r:id="rId17"/>
    <p:sldId id="299" r:id="rId18"/>
    <p:sldId id="303" r:id="rId19"/>
    <p:sldId id="300" r:id="rId20"/>
    <p:sldId id="309" r:id="rId21"/>
    <p:sldId id="308" r:id="rId22"/>
    <p:sldId id="28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50" d="100"/>
          <a:sy n="50" d="100"/>
        </p:scale>
        <p:origin x="-102" y="-1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76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85668-3656-4B41-B182-FDF272DEBF0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2956A-6833-427E-9E65-A39592CB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79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2956A-6833-427E-9E65-A39592CB7C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2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FD34DA-AD03-4540-B925-327E409F7B8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F119F-79DC-4E74-918F-30624E527A5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FD34DA-AD03-4540-B925-327E409F7B8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F119F-79DC-4E74-918F-30624E527A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FD34DA-AD03-4540-B925-327E409F7B8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F119F-79DC-4E74-918F-30624E527A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FD34DA-AD03-4540-B925-327E409F7B8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F119F-79DC-4E74-918F-30624E527A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FD34DA-AD03-4540-B925-327E409F7B8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F119F-79DC-4E74-918F-30624E527A5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FD34DA-AD03-4540-B925-327E409F7B8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F119F-79DC-4E74-918F-30624E527A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FD34DA-AD03-4540-B925-327E409F7B8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F119F-79DC-4E74-918F-30624E527A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FD34DA-AD03-4540-B925-327E409F7B8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F119F-79DC-4E74-918F-30624E527A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FD34DA-AD03-4540-B925-327E409F7B8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F119F-79DC-4E74-918F-30624E527A5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FD34DA-AD03-4540-B925-327E409F7B8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F119F-79DC-4E74-918F-30624E527A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FD34DA-AD03-4540-B925-327E409F7B8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F119F-79DC-4E74-918F-30624E527A5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1FD34DA-AD03-4540-B925-327E409F7B8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D2F119F-79DC-4E74-918F-30624E527A5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115616" y="764704"/>
            <a:ext cx="7406640" cy="4104456"/>
          </a:xfrm>
        </p:spPr>
        <p:txBody>
          <a:bodyPr>
            <a:noAutofit/>
          </a:bodyPr>
          <a:lstStyle/>
          <a:p>
            <a:pPr algn="ctr"/>
            <a:r>
              <a:rPr lang="uk-UA" sz="54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Бібліотечно-бібліографічні джерела інформації: критерії та шляхи пошуку</a:t>
            </a:r>
            <a:endParaRPr lang="uk-UA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60648"/>
            <a:ext cx="1156348" cy="1224136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39952" y="5805264"/>
            <a:ext cx="4845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Лариса Колесник                                                                      заступник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директора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Наукової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бібліотеки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</a:p>
          <a:p>
            <a:pPr algn="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ЧНУ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ім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. Петра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Могили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96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3020" y="274320"/>
            <a:ext cx="7498080" cy="9944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8</a:t>
            </a:r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4000" dirty="0" err="1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Мова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. </a:t>
            </a:r>
            <a:r>
              <a:rPr lang="ru-RU" sz="4000" dirty="0" err="1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Мовознавство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. </a:t>
            </a:r>
            <a:r>
              <a:rPr lang="ru-RU" sz="4000" dirty="0" err="1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Художня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4000" dirty="0" err="1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література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. </a:t>
            </a:r>
            <a:r>
              <a:rPr lang="ru-RU" sz="4000" dirty="0" err="1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Літературознавство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dirty="0"/>
              <a:t>  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31685" y="3194105"/>
            <a:ext cx="7884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82  </a:t>
            </a:r>
            <a:r>
              <a:rPr lang="uk-UA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Художня література. Літературознавство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94895" y="1124744"/>
            <a:ext cx="727280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81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Лінвістика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.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Мовознавство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.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Мови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</a:br>
            <a:endParaRPr lang="uk-UA" sz="28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47621" y="1916832"/>
            <a:ext cx="70524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</a:t>
            </a:r>
            <a:r>
              <a:rPr lang="uk-UA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811 Мови природні та штучні</a:t>
            </a:r>
            <a:br>
              <a:rPr lang="uk-UA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</a:br>
            <a:r>
              <a:rPr lang="uk-UA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 </a:t>
            </a:r>
            <a:r>
              <a:rPr lang="uk-UA" sz="22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811.111 Англійська мова</a:t>
            </a:r>
            <a:br>
              <a:rPr lang="uk-UA" sz="22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</a:br>
            <a:r>
              <a:rPr lang="uk-UA" sz="22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 </a:t>
            </a:r>
            <a:r>
              <a:rPr lang="uk-UA" sz="22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811</a:t>
            </a:r>
            <a:r>
              <a:rPr lang="uk-UA" sz="22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. 161.2 Українська </a:t>
            </a:r>
            <a:r>
              <a:rPr lang="uk-UA" sz="22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мова</a:t>
            </a:r>
            <a:r>
              <a:rPr lang="uk-UA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 </a:t>
            </a:r>
            <a:endParaRPr lang="uk-UA" sz="24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15615" y="4149080"/>
            <a:ext cx="7907957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uk-UA" sz="36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37</a:t>
            </a:r>
            <a:r>
              <a:rPr lang="uk-UA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 Освіта. Виховання. Навчання. Дозвілля</a:t>
            </a:r>
            <a:endParaRPr lang="uk-UA" sz="3600" dirty="0">
              <a:solidFill>
                <a:schemeClr val="accent3">
                  <a:lumMod val="50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7465" y="4995196"/>
            <a:ext cx="727280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373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Види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загальноосвітніх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шкіл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</a:br>
            <a:endParaRPr lang="uk-UA" sz="28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27856" y="5579971"/>
            <a:ext cx="727280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 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373.5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Середня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школа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</a:br>
            <a:endParaRPr lang="uk-UA" sz="28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60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320"/>
            <a:ext cx="8172400" cy="1143000"/>
          </a:xfrm>
        </p:spPr>
        <p:txBody>
          <a:bodyPr>
            <a:noAutofit/>
          </a:bodyPr>
          <a:lstStyle/>
          <a:p>
            <a:pPr algn="ctr"/>
            <a:r>
              <a:rPr lang="uk-UA" sz="44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Електронні ресурси відкритого доступу</a:t>
            </a:r>
            <a:endParaRPr lang="uk-UA" sz="4400" dirty="0">
              <a:solidFill>
                <a:schemeClr val="accent3">
                  <a:lumMod val="50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628800"/>
            <a:ext cx="77768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Відкритий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доступ –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це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безкоштовний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швидкий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постійний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повнотекстовий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 доступ </a:t>
            </a:r>
            <a:endParaRPr lang="ru-RU" sz="2800" dirty="0" smtClean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pPr algn="just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режимі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реального часу до 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наукових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та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навчальних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матеріалів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що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реалізовується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для будь-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якого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користувача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у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глобальній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інформаційній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мережі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13" y="4306456"/>
            <a:ext cx="7791475" cy="236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31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969" y="0"/>
            <a:ext cx="8280920" cy="1143000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Інституційний </a:t>
            </a:r>
            <a:r>
              <a:rPr lang="uk-UA" sz="3600" dirty="0" err="1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репозитарій</a:t>
            </a:r>
            <a:r>
              <a:rPr lang="uk-UA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 </a:t>
            </a:r>
            <a:br>
              <a:rPr lang="uk-UA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</a:br>
            <a:r>
              <a:rPr lang="uk-UA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ЧНУ ім. Петра Могили </a:t>
            </a:r>
            <a:r>
              <a:rPr lang="en-US" sz="3600" dirty="0" err="1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ir</a:t>
            </a:r>
            <a:r>
              <a:rPr lang="uk-UA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(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PMBSNU</a:t>
            </a:r>
            <a:r>
              <a:rPr lang="uk-UA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)</a:t>
            </a:r>
            <a:endParaRPr lang="uk-UA" sz="3600" dirty="0">
              <a:solidFill>
                <a:schemeClr val="accent3">
                  <a:lumMod val="50000"/>
                </a:schemeClr>
              </a:solidFill>
              <a:effectLst/>
              <a:latin typeface="Georgia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" t="3931" r="1706" b="12825"/>
          <a:stretch/>
        </p:blipFill>
        <p:spPr bwMode="auto">
          <a:xfrm>
            <a:off x="1175405" y="1570335"/>
            <a:ext cx="583264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t="45215" r="25238" b="28613"/>
          <a:stretch/>
        </p:blipFill>
        <p:spPr bwMode="auto">
          <a:xfrm>
            <a:off x="4342151" y="5772220"/>
            <a:ext cx="4801849" cy="107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85"/>
          <a:stretch/>
        </p:blipFill>
        <p:spPr bwMode="auto">
          <a:xfrm>
            <a:off x="4492375" y="4293096"/>
            <a:ext cx="4481513" cy="144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7374847" y="6511652"/>
            <a:ext cx="720080" cy="1731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Заголовок 1"/>
          <p:cNvSpPr txBox="1">
            <a:spLocks/>
          </p:cNvSpPr>
          <p:nvPr/>
        </p:nvSpPr>
        <p:spPr>
          <a:xfrm>
            <a:off x="1187624" y="4293096"/>
            <a:ext cx="2572799" cy="9361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75405" y="1208528"/>
            <a:ext cx="3549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https://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dspace.chmnu.edu.ua</a:t>
            </a:r>
            <a:endParaRPr lang="uk-U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0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59074"/>
            <a:ext cx="76328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Пошук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інформації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здійснюється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за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різними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критеріями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: за фондами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та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зібраннями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; </a:t>
            </a:r>
          </a:p>
          <a:p>
            <a:pPr algn="just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за заголовками; за авторами; за темами; </a:t>
            </a:r>
          </a:p>
          <a:p>
            <a:pPr algn="just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за датами,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ключовими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словами та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ін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.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</a:br>
            <a:endParaRPr lang="ru-RU" sz="28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716" r="1251" b="11723"/>
          <a:stretch/>
        </p:blipFill>
        <p:spPr bwMode="auto">
          <a:xfrm>
            <a:off x="1034374" y="1965939"/>
            <a:ext cx="7981206" cy="460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3446549" y="3954403"/>
            <a:ext cx="504056" cy="4736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20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3378" y="980728"/>
            <a:ext cx="7818072" cy="576064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</a:br>
            <a:r>
              <a:rPr lang="en-US" sz="36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/>
            </a:r>
            <a:br>
              <a:rPr lang="en-US" sz="36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</a:b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</a:br>
            <a:r>
              <a:rPr lang="en-US" sz="36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/>
            </a:r>
            <a:br>
              <a:rPr lang="en-US" sz="36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</a:b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</a:br>
            <a:r>
              <a:rPr lang="ru-RU" sz="3600" dirty="0" err="1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Електронний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3600" dirty="0" err="1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репозитарій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 КРС ЧНУ </a:t>
            </a:r>
            <a:r>
              <a:rPr lang="ru-RU" sz="3600" dirty="0" err="1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ім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. Петра </a:t>
            </a:r>
            <a:r>
              <a:rPr lang="ru-RU" sz="3600" dirty="0" err="1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Могили</a:t>
            </a:r>
            <a:r>
              <a:rPr lang="uk-UA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/>
            </a:r>
            <a:br>
              <a:rPr lang="ru-RU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</a:b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/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</a:b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/>
            </a:r>
            <a:br>
              <a:rPr lang="en-US" sz="24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/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</a:b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                                                             </a:t>
            </a:r>
            <a:br>
              <a:rPr lang="en-US" sz="24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/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</a:b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 </a:t>
            </a:r>
            <a:br>
              <a:rPr lang="en-US" sz="24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</a:b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                                                              </a:t>
            </a:r>
            <a:r>
              <a:rPr lang="uk-UA" sz="24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/>
            </a:r>
            <a:br>
              <a:rPr lang="uk-UA" sz="24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</a:br>
            <a:r>
              <a:rPr lang="uk-UA" sz="24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uk-UA" sz="24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                                                   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https://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chmnu.edu.ua</a:t>
            </a:r>
            <a:r>
              <a:rPr lang="uk-UA" sz="24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                                          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/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/>
            </a:r>
            <a:br>
              <a:rPr lang="ru-RU" sz="24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</a:b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                                                    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https://krs.chmnu.edu.ua</a:t>
            </a:r>
            <a:endParaRPr lang="uk-UA" sz="2400" dirty="0">
              <a:solidFill>
                <a:schemeClr val="accent3">
                  <a:lumMod val="50000"/>
                </a:schemeClr>
              </a:solidFill>
              <a:effectLst/>
              <a:latin typeface="Georgia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4" y="5415718"/>
            <a:ext cx="4475163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24" y="3617081"/>
            <a:ext cx="4481513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 flipV="1">
            <a:off x="3430826" y="5926950"/>
            <a:ext cx="912639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10255" r="9033" b="8784"/>
          <a:stretch/>
        </p:blipFill>
        <p:spPr bwMode="auto">
          <a:xfrm>
            <a:off x="1475656" y="1124744"/>
            <a:ext cx="6912768" cy="249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74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222255" cy="1800200"/>
          </a:xfrm>
        </p:spPr>
        <p:txBody>
          <a:bodyPr>
            <a:noAutofit/>
          </a:bodyPr>
          <a:lstStyle/>
          <a:p>
            <a:pPr algn="just"/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OpenDOAR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- 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вебсайт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, 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uk-UA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що </a:t>
            </a:r>
            <a:r>
              <a:rPr lang="ru-RU" sz="28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містить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записи про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репозитарії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відкритого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доступу,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дозволяє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шукати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їх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та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сортувати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за</a:t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певними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параметрами</a:t>
            </a:r>
            <a:endParaRPr lang="uk-UA" sz="2800" dirty="0">
              <a:solidFill>
                <a:schemeClr val="accent5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" r="1853" b="4712"/>
          <a:stretch/>
        </p:blipFill>
        <p:spPr bwMode="auto">
          <a:xfrm>
            <a:off x="1575477" y="2132856"/>
            <a:ext cx="7122434" cy="459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92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0913" y="28636"/>
            <a:ext cx="7498080" cy="664060"/>
          </a:xfrm>
        </p:spPr>
        <p:txBody>
          <a:bodyPr>
            <a:noAutofit/>
          </a:bodyPr>
          <a:lstStyle/>
          <a:p>
            <a:pPr algn="ctr"/>
            <a:r>
              <a:rPr lang="uk-UA" sz="4400" dirty="0" smtClean="0">
                <a:effectLst/>
                <a:latin typeface="Georgia" pitchFamily="18" charset="0"/>
              </a:rPr>
              <a:t>Ресурси відкритого доступу</a:t>
            </a:r>
            <a:endParaRPr lang="uk-UA" sz="4400" dirty="0">
              <a:effectLst/>
              <a:latin typeface="Georgia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3" t="14499" r="10655" b="5488"/>
          <a:stretch/>
        </p:blipFill>
        <p:spPr bwMode="auto">
          <a:xfrm>
            <a:off x="1183460" y="2938727"/>
            <a:ext cx="7741369" cy="352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3459" y="836712"/>
            <a:ext cx="77413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Наукова електронна бібліотека періодичних видань НАН України є бібліотекою відкритого доступу і передбачає безкоштовний доступ читачів до наукової інформації в Інтернет з правом читати, завантажувати, копіювати, розповсюджувати, друкувати, проводити пошук, посилатися на повнотекстові статті, 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індексувати</a:t>
            </a:r>
            <a:endParaRPr lang="uk-UA" sz="2000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14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5248" y="188640"/>
            <a:ext cx="7960663" cy="1224136"/>
          </a:xfrm>
        </p:spPr>
        <p:txBody>
          <a:bodyPr>
            <a:noAutofit/>
          </a:bodyPr>
          <a:lstStyle/>
          <a:p>
            <a:pPr algn="ctr"/>
            <a:r>
              <a:rPr lang="uk-UA" sz="4400" dirty="0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Ресурси відкритого доступу: наукова періодика України</a:t>
            </a:r>
            <a:endParaRPr lang="uk-UA" sz="4400" dirty="0">
              <a:solidFill>
                <a:schemeClr val="accent5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14116" b="5814"/>
          <a:stretch/>
        </p:blipFill>
        <p:spPr bwMode="auto">
          <a:xfrm>
            <a:off x="1201272" y="1556792"/>
            <a:ext cx="7744639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39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2146568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Каталог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журналів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відкритого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доступу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(DOAJ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)</a:t>
            </a:r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-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це 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міжнародний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мультидисциплінарний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каталог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журналів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відкритого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доступу, 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який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містить 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відкриті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наукові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журнали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,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що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дотримуються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загальних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принципів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якості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наукових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видань</a:t>
            </a:r>
            <a:endParaRPr lang="uk-UA" sz="2400" dirty="0">
              <a:solidFill>
                <a:schemeClr val="accent5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3" r="2833" b="11419"/>
          <a:stretch/>
        </p:blipFill>
        <p:spPr bwMode="auto">
          <a:xfrm>
            <a:off x="1187624" y="2276872"/>
            <a:ext cx="777686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9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320"/>
            <a:ext cx="8532440" cy="1858536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Пошукова система </a:t>
            </a:r>
            <a:r>
              <a:rPr lang="uk-UA" sz="36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наукової </a:t>
            </a:r>
            <a:r>
              <a:rPr lang="uk-UA" sz="3600" dirty="0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інформації - це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Web-</a:t>
            </a:r>
            <a:r>
              <a:rPr lang="uk-UA" sz="3600" dirty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сайт, що надає можливість пошуку інформації в </a:t>
            </a:r>
            <a:r>
              <a:rPr lang="uk-UA" sz="3600" dirty="0" smtClean="0">
                <a:solidFill>
                  <a:schemeClr val="accent5">
                    <a:lumMod val="75000"/>
                  </a:schemeClr>
                </a:solidFill>
                <a:effectLst/>
                <a:latin typeface="Georgia" pitchFamily="18" charset="0"/>
              </a:rPr>
              <a:t>Інтернеті  </a:t>
            </a:r>
            <a:endParaRPr lang="uk-UA" sz="3600" dirty="0">
              <a:solidFill>
                <a:schemeClr val="accent5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77229" y="4345620"/>
            <a:ext cx="75982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Google Scholar (Google </a:t>
            </a:r>
            <a:r>
              <a:rPr lang="uk-UA" sz="2400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Академія) – </a:t>
            </a:r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пошук </a:t>
            </a:r>
            <a:r>
              <a:rPr lang="uk-UA" sz="2400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наукової інформації від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Google. </a:t>
            </a:r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Найбільш </a:t>
            </a:r>
            <a:r>
              <a:rPr lang="uk-UA" sz="2400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популярний сервіс пошуку </a:t>
            </a:r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наукової </a:t>
            </a:r>
            <a:r>
              <a:rPr lang="uk-UA" sz="2400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літератури (рецензовані статті, дисертації, книги, анотації тощо</a:t>
            </a:r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); </a:t>
            </a:r>
            <a:r>
              <a:rPr lang="uk-UA" sz="2400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індексує повний текст наукових публікацій всіх форматів і </a:t>
            </a:r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дисциплін</a:t>
            </a:r>
            <a:endParaRPr lang="uk-UA" sz="2400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2" b="36400"/>
          <a:stretch/>
        </p:blipFill>
        <p:spPr bwMode="auto">
          <a:xfrm>
            <a:off x="1362446" y="2420888"/>
            <a:ext cx="7227785" cy="19247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95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0602" y="260648"/>
            <a:ext cx="7704856" cy="4392488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uk-UA" sz="4900" u="sng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/>
              </a:rPr>
              <a:t>Інформація</a:t>
            </a:r>
            <a:r>
              <a:rPr lang="en-US" sz="4900" u="sng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/>
              </a:rPr>
              <a:t> </a:t>
            </a:r>
            <a:r>
              <a:rPr lang="uk-UA" sz="49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/>
              </a:rPr>
              <a:t>— це знання, </a:t>
            </a:r>
            <a:r>
              <a:rPr lang="uk-UA" sz="49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/>
              </a:rPr>
              <a:t/>
            </a:r>
            <a:br>
              <a:rPr lang="uk-UA" sz="49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/>
              </a:rPr>
            </a:br>
            <a:r>
              <a:rPr lang="uk-UA" sz="49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/>
              </a:rPr>
              <a:t>які </a:t>
            </a:r>
            <a:r>
              <a:rPr lang="uk-UA" sz="49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/>
              </a:rPr>
              <a:t>отримує </a:t>
            </a:r>
            <a:r>
              <a:rPr lang="uk-UA" sz="49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/>
              </a:rPr>
              <a:t>користувач</a:t>
            </a:r>
            <a:br>
              <a:rPr lang="uk-UA" sz="49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/>
              </a:rPr>
            </a:br>
            <a:r>
              <a:rPr lang="uk-UA" sz="49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/>
              </a:rPr>
              <a:t> </a:t>
            </a:r>
            <a:r>
              <a:rPr lang="uk-UA" sz="49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/>
              </a:rPr>
              <a:t>у результаті </a:t>
            </a:r>
            <a:r>
              <a:rPr lang="uk-UA" sz="49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/>
              </a:rPr>
              <a:t>сприйняття </a:t>
            </a:r>
            <a:br>
              <a:rPr lang="uk-UA" sz="49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/>
              </a:rPr>
            </a:br>
            <a:r>
              <a:rPr lang="uk-UA" sz="4900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/>
              </a:rPr>
              <a:t> і переробки певних  відомостей</a:t>
            </a:r>
            <a:r>
              <a:rPr lang="uk-UA" sz="4900" dirty="0" smtClean="0">
                <a:solidFill>
                  <a:schemeClr val="tx1">
                    <a:lumMod val="95000"/>
                  </a:schemeClr>
                </a:solidFill>
                <a:effectLst/>
                <a:latin typeface="Georgia" pitchFamily="18" charset="0"/>
                <a:ea typeface="Times New Roman"/>
              </a:rPr>
              <a:t/>
            </a:r>
            <a:br>
              <a:rPr lang="uk-UA" sz="4900" dirty="0" smtClean="0">
                <a:solidFill>
                  <a:schemeClr val="tx1">
                    <a:lumMod val="95000"/>
                  </a:schemeClr>
                </a:solidFill>
                <a:effectLst/>
                <a:latin typeface="Georgia" pitchFamily="18" charset="0"/>
                <a:ea typeface="Times New Roman"/>
              </a:rPr>
            </a:br>
            <a:r>
              <a:rPr lang="uk-UA" sz="2000" dirty="0">
                <a:solidFill>
                  <a:schemeClr val="tx1">
                    <a:lumMod val="95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uk-UA" sz="2000" dirty="0">
                <a:solidFill>
                  <a:schemeClr val="tx1">
                    <a:lumMod val="95000"/>
                  </a:schemeClr>
                </a:solidFill>
                <a:latin typeface="Times New Roman"/>
                <a:ea typeface="Times New Roman"/>
              </a:rPr>
            </a:b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en-US" sz="2000" dirty="0">
                <a:solidFill>
                  <a:schemeClr val="tx1">
                    <a:lumMod val="95000"/>
                  </a:schemeClr>
                </a:solidFill>
                <a:latin typeface="Times New Roman"/>
                <a:ea typeface="Times New Roman"/>
              </a:rPr>
            </a:b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77072"/>
            <a:ext cx="5544616" cy="2670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9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864096"/>
          </a:xfrm>
        </p:spPr>
        <p:txBody>
          <a:bodyPr/>
          <a:lstStyle/>
          <a:p>
            <a:pPr algn="ctr"/>
            <a:r>
              <a:rPr lang="uk-UA" dirty="0" smtClean="0">
                <a:latin typeface="Georgia" pitchFamily="18" charset="0"/>
              </a:rPr>
              <a:t>Пошук інформації</a:t>
            </a:r>
            <a:endParaRPr lang="uk-UA" dirty="0">
              <a:latin typeface="Georg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4"/>
          <a:stretch/>
        </p:blipFill>
        <p:spPr bwMode="auto">
          <a:xfrm>
            <a:off x="1043608" y="1052736"/>
            <a:ext cx="7992888" cy="56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5796136" y="3806278"/>
            <a:ext cx="9144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45174">
            <a:off x="3450412" y="5001556"/>
            <a:ext cx="10001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600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320"/>
            <a:ext cx="8106104" cy="1143000"/>
          </a:xfrm>
        </p:spPr>
        <p:txBody>
          <a:bodyPr>
            <a:noAutofit/>
          </a:bodyPr>
          <a:lstStyle/>
          <a:p>
            <a:pPr algn="ctr"/>
            <a:r>
              <a:rPr lang="uk-UA" sz="4000" dirty="0" err="1" smtClean="0">
                <a:effectLst/>
                <a:latin typeface="Georgia" pitchFamily="18" charset="0"/>
              </a:rPr>
              <a:t>УкрЛіб</a:t>
            </a:r>
            <a:r>
              <a:rPr lang="uk-UA" sz="4000" dirty="0" smtClean="0">
                <a:effectLst/>
                <a:latin typeface="Georgia" pitchFamily="18" charset="0"/>
              </a:rPr>
              <a:t> – електронна бібліотека української літератури </a:t>
            </a:r>
            <a:endParaRPr lang="uk-UA" sz="4000" dirty="0">
              <a:effectLst/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1412776"/>
            <a:ext cx="77768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964305">
                    <a:lumMod val="75000"/>
                  </a:srgbClr>
                </a:solidFill>
                <a:latin typeface="Georgia" pitchFamily="18" charset="0"/>
              </a:rPr>
              <a:t>Ukrlib</a:t>
            </a:r>
            <a:r>
              <a:rPr lang="en-US" sz="2000" dirty="0">
                <a:solidFill>
                  <a:srgbClr val="964305">
                    <a:lumMod val="75000"/>
                  </a:srgbClr>
                </a:solidFill>
                <a:latin typeface="Georgia" pitchFamily="18" charset="0"/>
              </a:rPr>
              <a:t> </a:t>
            </a:r>
            <a:r>
              <a:rPr lang="uk-UA" sz="2000" dirty="0">
                <a:solidFill>
                  <a:srgbClr val="964305">
                    <a:lumMod val="75000"/>
                  </a:srgbClr>
                </a:solidFill>
                <a:latin typeface="Georgia" pitchFamily="18" charset="0"/>
              </a:rPr>
              <a:t>це найбільша в </a:t>
            </a:r>
            <a:r>
              <a:rPr lang="uk-UA" sz="2000" dirty="0" err="1">
                <a:solidFill>
                  <a:srgbClr val="964305">
                    <a:lumMod val="75000"/>
                  </a:srgbClr>
                </a:solidFill>
                <a:latin typeface="Georgia" pitchFamily="18" charset="0"/>
              </a:rPr>
              <a:t>інтернеті</a:t>
            </a:r>
            <a:r>
              <a:rPr lang="uk-UA" sz="2000" dirty="0">
                <a:solidFill>
                  <a:srgbClr val="964305">
                    <a:lumMod val="75000"/>
                  </a:srgbClr>
                </a:solidFill>
                <a:latin typeface="Georgia" pitchFamily="18" charset="0"/>
              </a:rPr>
              <a:t> електронна бібліотека української літератури, яка крім українських книжок пропонує також літературну енциклопедію, біографії, шкільні твори, учнівські реферати, стислі перекази змісту творів з української та зарубіжної </a:t>
            </a:r>
            <a:r>
              <a:rPr lang="uk-UA" sz="2000" dirty="0" smtClean="0">
                <a:solidFill>
                  <a:srgbClr val="964305">
                    <a:lumMod val="75000"/>
                  </a:srgbClr>
                </a:solidFill>
                <a:latin typeface="Georgia" pitchFamily="18" charset="0"/>
              </a:rPr>
              <a:t>літератури</a:t>
            </a:r>
            <a:endParaRPr lang="uk-UA" sz="2000" dirty="0">
              <a:solidFill>
                <a:srgbClr val="964305">
                  <a:lumMod val="75000"/>
                </a:srgbClr>
              </a:solidFill>
              <a:latin typeface="Georgia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 r="1669" b="6556"/>
          <a:stretch/>
        </p:blipFill>
        <p:spPr bwMode="auto">
          <a:xfrm>
            <a:off x="1403648" y="3428999"/>
            <a:ext cx="7416824" cy="3084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06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620688"/>
            <a:ext cx="4499447" cy="1143000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Наукова бібліотека </a:t>
            </a: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ЧНУ</a:t>
            </a:r>
            <a:br>
              <a:rPr lang="uk-UA" sz="2800" b="1" dirty="0" smtClean="0"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ім. </a:t>
            </a: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Петра Могили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564904"/>
            <a:ext cx="540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lvl="0" algn="ctr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uk-UA" sz="4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Бажаємо успіхів та цікавого навчання</a:t>
            </a:r>
            <a:endParaRPr lang="en-US" sz="48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2" y="59453"/>
            <a:ext cx="2773363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33056"/>
            <a:ext cx="324036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40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3"/>
            <a:ext cx="749808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u="sng" dirty="0">
                <a:effectLst/>
                <a:latin typeface="Georgia" pitchFamily="18" charset="0"/>
              </a:rPr>
              <a:t>Носії</a:t>
            </a:r>
            <a:r>
              <a:rPr lang="uk-UA" sz="5400" u="sng" dirty="0">
                <a:effectLst/>
                <a:latin typeface="Georgia" pitchFamily="18" charset="0"/>
              </a:rPr>
              <a:t> інформації: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240299"/>
            <a:ext cx="799288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Матеріальні джерела ( книги, журнали, газети, каталоги, картотеки)</a:t>
            </a:r>
          </a:p>
          <a:p>
            <a:endParaRPr lang="uk-UA" sz="3000" dirty="0" smtClean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endParaRPr lang="uk-UA" sz="30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endParaRPr lang="uk-UA" sz="3000" dirty="0" smtClean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endParaRPr lang="uk-UA" sz="30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endParaRPr lang="uk-UA" sz="2800" dirty="0" smtClean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uk-UA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Нематеріальні джерела (електронні </a:t>
            </a:r>
            <a:r>
              <a:rPr lang="uk-UA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веб-рерурси</a:t>
            </a:r>
            <a:r>
              <a:rPr lang="uk-UA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 бази даних)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76871"/>
            <a:ext cx="2955297" cy="157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72816"/>
            <a:ext cx="216024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157192"/>
            <a:ext cx="3528392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7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39487"/>
            <a:ext cx="8748464" cy="1008112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uk-UA" sz="4000" u="sng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</a:rPr>
              <a:t>Види матеріальних джерел інформації</a:t>
            </a:r>
            <a:endParaRPr lang="uk-UA" sz="4000" u="sng" dirty="0">
              <a:solidFill>
                <a:schemeClr val="accent3">
                  <a:lumMod val="50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65896" y="1268760"/>
            <a:ext cx="791440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-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монографії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;</a:t>
            </a:r>
          </a:p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-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підручники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навчальні</a:t>
            </a:r>
            <a:endParaRPr lang="ru-RU" sz="2800" dirty="0" smtClean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посібники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;</a:t>
            </a:r>
          </a:p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-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наукові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журнали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;</a:t>
            </a:r>
          </a:p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-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довідкові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видання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;</a:t>
            </a:r>
          </a:p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-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реферати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;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-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рукописні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видання</a:t>
            </a:r>
            <a:endParaRPr lang="ru-RU" sz="2800" dirty="0" smtClean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(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кваліфікаційні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роботи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</a:t>
            </a:r>
          </a:p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дисертації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наукові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доповіді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)</a:t>
            </a:r>
          </a:p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-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бібліографічні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покажчики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pPr algn="ctr"/>
            <a:endParaRPr lang="ru-RU" sz="32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39" y="1147599"/>
            <a:ext cx="1293461" cy="17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58" y="1067227"/>
            <a:ext cx="1349009" cy="192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688">
            <a:off x="1040986" y="3258029"/>
            <a:ext cx="1753664" cy="2003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89" y="5687829"/>
            <a:ext cx="3242151" cy="11455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58" y="3359861"/>
            <a:ext cx="1418370" cy="203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56" b="44950"/>
          <a:stretch/>
        </p:blipFill>
        <p:spPr bwMode="auto">
          <a:xfrm>
            <a:off x="5192637" y="5712499"/>
            <a:ext cx="2156346" cy="114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93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8636"/>
            <a:ext cx="7456872" cy="4912532"/>
          </a:xfrm>
        </p:spPr>
        <p:txBody>
          <a:bodyPr>
            <a:normAutofit/>
          </a:bodyPr>
          <a:lstStyle/>
          <a:p>
            <a:pPr algn="ctr"/>
            <a:r>
              <a:rPr lang="uk-UA" sz="4400" u="sng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/>
              </a:rPr>
              <a:t>Критерії пошуку: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/>
              </a:rPr>
              <a:t/>
            </a:r>
            <a:br>
              <a:rPr lang="en-US" sz="4400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/>
              </a:rPr>
            </a:br>
            <a:r>
              <a:rPr lang="uk-UA" sz="3600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uk-UA" sz="310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Вид  (книга, журнал, стаття) </a:t>
            </a:r>
            <a:br>
              <a:rPr lang="uk-UA" sz="310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</a:br>
            <a:r>
              <a:rPr lang="uk-UA" sz="310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Тип (навчальна, наукова, довідкова)</a:t>
            </a:r>
            <a:br>
              <a:rPr lang="uk-UA" sz="310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</a:br>
            <a:r>
              <a:rPr lang="uk-UA" sz="310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Автор та назва  </a:t>
            </a:r>
            <a:r>
              <a:rPr lang="en-US" sz="310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/>
            </a:r>
            <a:br>
              <a:rPr lang="en-US" sz="310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</a:br>
            <a:r>
              <a:rPr lang="uk-UA" sz="310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Рік видання</a:t>
            </a:r>
            <a:br>
              <a:rPr lang="uk-UA" sz="310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</a:br>
            <a:r>
              <a:rPr lang="uk-UA" sz="310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 Хронологічний період</a:t>
            </a:r>
            <a:r>
              <a:rPr lang="en-US" sz="310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/>
            </a:r>
            <a:br>
              <a:rPr lang="en-US" sz="310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</a:br>
            <a:r>
              <a:rPr lang="uk-UA" sz="310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Течії та напрями</a:t>
            </a:r>
            <a:r>
              <a:rPr lang="en-US" sz="310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/>
            </a:r>
            <a:br>
              <a:rPr lang="en-US" sz="310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</a:br>
            <a:r>
              <a:rPr lang="uk-UA" sz="310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Персоналії</a:t>
            </a:r>
            <a:r>
              <a:rPr lang="en-US" sz="3100" dirty="0">
                <a:solidFill>
                  <a:srgbClr val="C32D2E">
                    <a:lumMod val="50000"/>
                  </a:srgbClr>
                </a:solidFill>
                <a:effectLst/>
                <a:latin typeface="Times New Roman"/>
                <a:ea typeface="Times New Roman"/>
              </a:rPr>
              <a:t/>
            </a:r>
            <a:br>
              <a:rPr lang="en-US" sz="3100" dirty="0">
                <a:solidFill>
                  <a:srgbClr val="C32D2E">
                    <a:lumMod val="50000"/>
                  </a:srgbClr>
                </a:solidFill>
                <a:effectLst/>
                <a:latin typeface="Times New Roman"/>
                <a:ea typeface="Times New Roman"/>
              </a:rPr>
            </a:br>
            <a:endParaRPr lang="en-US" sz="31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365104"/>
            <a:ext cx="4212468" cy="237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3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488832" cy="1080120"/>
          </a:xfrm>
        </p:spPr>
        <p:txBody>
          <a:bodyPr>
            <a:noAutofit/>
          </a:bodyPr>
          <a:lstStyle/>
          <a:p>
            <a:pPr algn="ctr"/>
            <a:r>
              <a:rPr lang="uk-UA" sz="4800" u="sng" dirty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cs typeface="Times New Roman" pitchFamily="18" charset="0"/>
              </a:rPr>
              <a:t>Бібліотечний каталог </a:t>
            </a:r>
            <a:r>
              <a:rPr lang="uk-UA" sz="4800" u="sng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cs typeface="Times New Roman" pitchFamily="18" charset="0"/>
              </a:rPr>
              <a:t/>
            </a:r>
            <a:br>
              <a:rPr lang="uk-UA" sz="4800" u="sng" dirty="0" smtClean="0"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cs typeface="Times New Roman" pitchFamily="18" charset="0"/>
              </a:rPr>
            </a:br>
            <a:endParaRPr lang="ru-RU" sz="48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1196752"/>
            <a:ext cx="7776864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800" dirty="0" err="1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Бібліоте́чний</a:t>
            </a:r>
            <a:r>
              <a:rPr lang="ru-RU" sz="2800" dirty="0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катало́г</a:t>
            </a:r>
            <a:r>
              <a:rPr lang="ru-RU" sz="2800" dirty="0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sz="2800" dirty="0" err="1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сукупність</a:t>
            </a:r>
            <a:r>
              <a:rPr lang="ru-RU" sz="2800" dirty="0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розміщених</a:t>
            </a:r>
            <a:endParaRPr lang="ru-RU" sz="2800" dirty="0" smtClean="0">
              <a:solidFill>
                <a:srgbClr val="C32D2E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800" dirty="0" smtClean="0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800" dirty="0" err="1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певними</a:t>
            </a:r>
            <a:r>
              <a:rPr lang="ru-RU" sz="2800" dirty="0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правилами </a:t>
            </a:r>
            <a:r>
              <a:rPr lang="ru-RU" sz="2800" dirty="0" err="1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бібліографічних</a:t>
            </a:r>
            <a:r>
              <a:rPr lang="ru-RU" sz="2800" dirty="0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записів</a:t>
            </a:r>
            <a:r>
              <a:rPr lang="ru-RU" sz="2800" dirty="0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 на </a:t>
            </a:r>
            <a:r>
              <a:rPr lang="ru-RU" sz="2800" dirty="0" err="1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документи</a:t>
            </a:r>
            <a:r>
              <a:rPr lang="ru-RU" sz="2800" dirty="0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розкривають</a:t>
            </a:r>
            <a:r>
              <a:rPr lang="ru-RU" sz="2800" dirty="0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склад і </a:t>
            </a:r>
            <a:r>
              <a:rPr lang="ru-RU" sz="2800" dirty="0" err="1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зміст</a:t>
            </a:r>
            <a:r>
              <a:rPr lang="ru-RU" sz="2800" dirty="0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фонду </a:t>
            </a:r>
            <a:r>
              <a:rPr lang="ru-RU" sz="2800" dirty="0" err="1" smtClean="0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бібліотеки</a:t>
            </a:r>
            <a:r>
              <a:rPr lang="ru-RU" sz="2800" dirty="0" smtClean="0">
                <a:solidFill>
                  <a:srgbClr val="C32D2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C32D2E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800" dirty="0">
              <a:solidFill>
                <a:srgbClr val="C32D2E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1150" y="3717032"/>
            <a:ext cx="72728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Система </a:t>
            </a:r>
            <a:r>
              <a:rPr lang="ru-RU" sz="2800" u="sng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каталогів</a:t>
            </a:r>
            <a:r>
              <a:rPr lang="ru-RU" sz="2800" u="sng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u="sng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наукової</a:t>
            </a:r>
            <a:r>
              <a:rPr lang="ru-RU" sz="2800" u="sng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u="sng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бібліотеки</a:t>
            </a:r>
            <a:endParaRPr lang="ru-RU" sz="2800" u="sng" dirty="0" smtClean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ru-RU" sz="2800" u="sng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ЧНУ </a:t>
            </a:r>
            <a:r>
              <a:rPr lang="ru-RU" sz="2800" u="sng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ім</a:t>
            </a:r>
            <a:r>
              <a:rPr lang="ru-RU" sz="2800" u="sng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. Петра </a:t>
            </a:r>
            <a:r>
              <a:rPr lang="ru-RU" sz="2800" u="sng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Могили</a:t>
            </a:r>
            <a:r>
              <a:rPr lang="ru-RU" sz="2800" u="sng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:</a:t>
            </a:r>
          </a:p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-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алфавітний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каталог</a:t>
            </a:r>
          </a:p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-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систематичний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каталог</a:t>
            </a:r>
          </a:p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-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електронний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каталог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65104"/>
            <a:ext cx="316835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81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9" y="1124744"/>
            <a:ext cx="792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Картотека —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упорядковане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зібрання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даних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 на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документи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що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розкривають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фонд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бібліотеки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за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певними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тематичними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ознаками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7737" y="2939534"/>
            <a:ext cx="813626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Система </a:t>
            </a:r>
            <a:r>
              <a:rPr lang="ru-RU" sz="2400" u="sng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картотек НБ </a:t>
            </a:r>
            <a:r>
              <a:rPr lang="ru-RU" sz="2400" u="sng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ЧНУ </a:t>
            </a:r>
            <a:r>
              <a:rPr lang="ru-RU" sz="2400" u="sng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ім</a:t>
            </a:r>
            <a:r>
              <a:rPr lang="ru-RU" sz="2400" u="sng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. Петра </a:t>
            </a:r>
            <a:r>
              <a:rPr lang="ru-RU" sz="2400" u="sng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Могили</a:t>
            </a:r>
            <a:r>
              <a:rPr lang="ru-RU" sz="2400" u="sng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:</a:t>
            </a:r>
          </a:p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-Систематична картотека  статей (СКС)</a:t>
            </a: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-Картотека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праць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викладачів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ЧНУ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ім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. Петра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Могили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-Картотека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праць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студентів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ЧНУ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ім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. Петра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Могили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-Картотека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праць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з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філології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-Систематична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та </a:t>
            </a:r>
            <a:r>
              <a:rPr lang="ru-RU" sz="24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алфавітна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картотека </a:t>
            </a:r>
            <a:r>
              <a:rPr lang="ru-RU" sz="24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кваліфікаційних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400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робіт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студентів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</a:br>
            <a:endParaRPr lang="ru-RU" sz="28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endParaRPr lang="ru-RU" sz="28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652668"/>
            <a:ext cx="321853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55009" y="-243408"/>
            <a:ext cx="7498080" cy="136815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uk-UA" sz="5400" u="sng" dirty="0" smtClean="0">
                <a:effectLst/>
                <a:latin typeface="Georgia" pitchFamily="18" charset="0"/>
              </a:rPr>
              <a:t>Бібліотечна  картотека</a:t>
            </a:r>
            <a:endParaRPr lang="uk-UA" sz="5400" u="sng" dirty="0">
              <a:effectLst/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26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4287" y="1498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uk-UA" sz="4800" dirty="0" smtClean="0">
                <a:effectLst/>
                <a:latin typeface="Georgia" pitchFamily="18" charset="0"/>
              </a:rPr>
              <a:t>Електронний каталог </a:t>
            </a:r>
            <a:endParaRPr lang="uk-UA" sz="4800" dirty="0">
              <a:effectLst/>
              <a:latin typeface="Georgia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67" y="1772816"/>
            <a:ext cx="790795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 flipV="1">
            <a:off x="5522529" y="4797152"/>
            <a:ext cx="792088" cy="7840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 txBox="1">
            <a:spLocks/>
          </p:cNvSpPr>
          <p:nvPr/>
        </p:nvSpPr>
        <p:spPr>
          <a:xfrm>
            <a:off x="1150842" y="836712"/>
            <a:ext cx="7907957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uk-UA" sz="3600" dirty="0" smtClean="0">
                <a:solidFill>
                  <a:srgbClr val="C32D2E">
                    <a:lumMod val="50000"/>
                  </a:srgbClr>
                </a:solidFill>
                <a:effectLst/>
                <a:latin typeface="Georgia" pitchFamily="18" charset="0"/>
              </a:rPr>
              <a:t>АБІС  УФД/Бібліотека</a:t>
            </a:r>
            <a:endParaRPr lang="uk-UA" sz="3600" dirty="0">
              <a:solidFill>
                <a:srgbClr val="C32D2E">
                  <a:lumMod val="50000"/>
                </a:srgbClr>
              </a:solidFill>
              <a:effectLst/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91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052736"/>
            <a:ext cx="7848872" cy="432048"/>
          </a:xfrm>
        </p:spPr>
        <p:txBody>
          <a:bodyPr>
            <a:noAutofit/>
          </a:bodyPr>
          <a:lstStyle/>
          <a:p>
            <a:pPr algn="ctr"/>
            <a:r>
              <a:rPr lang="uk-UA" sz="4400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УДК - Універсальна десяткова класифікація: основні індекси  </a:t>
            </a:r>
            <a:r>
              <a:rPr lang="uk-UA" sz="4000" u="sng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u="sng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/>
            </a:r>
            <a:br>
              <a:rPr lang="uk-UA" sz="4000" dirty="0" smtClean="0">
                <a:solidFill>
                  <a:schemeClr val="accent3">
                    <a:lumMod val="50000"/>
                  </a:schemeClr>
                </a:solidFill>
                <a:effectLst/>
              </a:rPr>
            </a:br>
            <a:endParaRPr lang="en-US" sz="4000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558205"/>
            <a:ext cx="79380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0 - загальний відділ (наука)</a:t>
            </a:r>
            <a:br>
              <a:rPr lang="uk-UA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</a:br>
            <a:r>
              <a:rPr lang="uk-UA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1 - філософія, психологія</a:t>
            </a:r>
            <a:br>
              <a:rPr lang="uk-UA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</a:br>
            <a:r>
              <a:rPr lang="uk-UA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2 - релігія, теологія</a:t>
            </a:r>
            <a:br>
              <a:rPr lang="uk-UA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</a:br>
            <a:r>
              <a:rPr lang="uk-UA" sz="2800" dirty="0">
                <a:solidFill>
                  <a:srgbClr val="FF0000"/>
                </a:solidFill>
                <a:latin typeface="Georgia" pitchFamily="18" charset="0"/>
              </a:rPr>
              <a:t>3 - суспільні науки</a:t>
            </a:r>
            <a:r>
              <a:rPr lang="uk-UA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lang="uk-UA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</a:br>
            <a:r>
              <a:rPr lang="uk-UA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4 </a:t>
            </a:r>
            <a:r>
              <a:rPr lang="uk-UA" sz="2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– (вільний)</a:t>
            </a:r>
            <a:r>
              <a:rPr lang="uk-UA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lang="uk-UA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</a:br>
            <a:r>
              <a:rPr lang="uk-UA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5 - математика, природничі науки</a:t>
            </a:r>
            <a:br>
              <a:rPr lang="uk-UA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</a:br>
            <a:r>
              <a:rPr lang="uk-UA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6 - медицина, техніка</a:t>
            </a:r>
            <a:br>
              <a:rPr lang="uk-UA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</a:br>
            <a:r>
              <a:rPr lang="uk-UA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7 - мистецтво, ігри, фізкультура</a:t>
            </a:r>
            <a:br>
              <a:rPr lang="uk-UA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</a:br>
            <a:r>
              <a:rPr lang="uk-UA" sz="2800" dirty="0">
                <a:solidFill>
                  <a:srgbClr val="FF0000"/>
                </a:solidFill>
                <a:latin typeface="Georgia" pitchFamily="18" charset="0"/>
              </a:rPr>
              <a:t>8 - мова, мовознавство, художня    література, літературознавство</a:t>
            </a:r>
            <a:br>
              <a:rPr lang="uk-UA" sz="2800" dirty="0">
                <a:solidFill>
                  <a:srgbClr val="FF0000"/>
                </a:solidFill>
                <a:latin typeface="Georgia" pitchFamily="18" charset="0"/>
              </a:rPr>
            </a:br>
            <a:r>
              <a:rPr lang="uk-UA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9 - історія, географія</a:t>
            </a:r>
          </a:p>
        </p:txBody>
      </p:sp>
    </p:spTree>
    <p:extLst>
      <p:ext uri="{BB962C8B-B14F-4D97-AF65-F5344CB8AC3E}">
        <p14:creationId xmlns:p14="http://schemas.microsoft.com/office/powerpoint/2010/main" val="25667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1448</TotalTime>
  <Words>463</Words>
  <Application>Microsoft Office PowerPoint</Application>
  <PresentationFormat>Экран (4:3)</PresentationFormat>
  <Paragraphs>75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Солнцестояние</vt:lpstr>
      <vt:lpstr>Бібліотечно-бібліографічні джерела інформації: критерії та шляхи пошуку</vt:lpstr>
      <vt:lpstr>Інформація — це знання,  які отримує користувач  у результаті сприйняття   і переробки певних  відомостей   </vt:lpstr>
      <vt:lpstr>Носії інформації:</vt:lpstr>
      <vt:lpstr> Види матеріальних джерел інформації</vt:lpstr>
      <vt:lpstr>Критерії пошуку:  Вид  (книга, журнал, стаття)  Тип (навчальна, наукова, довідкова) Автор та назва   Рік видання   Хронологічний період  Течії та напрями  Персоналії </vt:lpstr>
      <vt:lpstr>Бібліотечний каталог  </vt:lpstr>
      <vt:lpstr>Презентация PowerPoint</vt:lpstr>
      <vt:lpstr>Електронний каталог </vt:lpstr>
      <vt:lpstr>УДК - Універсальна десяткова класифікація: основні індекси    </vt:lpstr>
      <vt:lpstr>  8 Мова. Мовознавство. Художня література. Літературознавство    </vt:lpstr>
      <vt:lpstr>Електронні ресурси відкритого доступу</vt:lpstr>
      <vt:lpstr>Інституційний репозитарій  ЧНУ ім. Петра Могили ir(PMBSNU)</vt:lpstr>
      <vt:lpstr>Презентация PowerPoint</vt:lpstr>
      <vt:lpstr>     Електронний репозитарій КРС ЧНУ ім. Петра Могили                                                                                                                                                                                           https://chmnu.edu.ua                                                                                                   https://krs.chmnu.edu.ua</vt:lpstr>
      <vt:lpstr>OpenDOAR -  вебсайт,  що містить записи про репозитарії відкритого доступу, дозволяє шукати їх та сортувати за  певними параметрами</vt:lpstr>
      <vt:lpstr>Ресурси відкритого доступу</vt:lpstr>
      <vt:lpstr>Ресурси відкритого доступу: наукова періодика України</vt:lpstr>
      <vt:lpstr>Каталог журналів відкритого доступу (DOAJ) - це міжнародний мультидисциплінарний каталог журналів відкритого доступу, який містить відкриті наукові журнали, що дотримуються загальних принципів якості наукових видань</vt:lpstr>
      <vt:lpstr>Пошукова система наукової інформації - це Web-сайт, що надає можливість пошуку інформації в Інтернеті  </vt:lpstr>
      <vt:lpstr>Пошук інформації</vt:lpstr>
      <vt:lpstr>УкрЛіб – електронна бібліотека української літератури </vt:lpstr>
      <vt:lpstr>Наукова бібліотека ЧНУ  ім. Петра Могили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Шушкевич Р.И.</dc:creator>
  <cp:lastModifiedBy>User</cp:lastModifiedBy>
  <cp:revision>92</cp:revision>
  <dcterms:created xsi:type="dcterms:W3CDTF">2019-03-12T11:57:38Z</dcterms:created>
  <dcterms:modified xsi:type="dcterms:W3CDTF">2023-09-19T11:43:25Z</dcterms:modified>
</cp:coreProperties>
</file>